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 id="2147483691" r:id="rId6"/>
  </p:sldMasterIdLst>
  <p:notesMasterIdLst>
    <p:notesMasterId r:id="rId34"/>
  </p:notesMasterIdLst>
  <p:handoutMasterIdLst>
    <p:handoutMasterId r:id="rId35"/>
  </p:handoutMasterIdLst>
  <p:sldIdLst>
    <p:sldId id="634" r:id="rId7"/>
    <p:sldId id="635" r:id="rId8"/>
    <p:sldId id="587" r:id="rId9"/>
    <p:sldId id="636" r:id="rId10"/>
    <p:sldId id="410" r:id="rId11"/>
    <p:sldId id="419" r:id="rId12"/>
    <p:sldId id="521" r:id="rId13"/>
    <p:sldId id="431" r:id="rId14"/>
    <p:sldId id="432" r:id="rId15"/>
    <p:sldId id="637" r:id="rId16"/>
    <p:sldId id="433" r:id="rId17"/>
    <p:sldId id="538" r:id="rId18"/>
    <p:sldId id="603" r:id="rId19"/>
    <p:sldId id="523" r:id="rId20"/>
    <p:sldId id="559" r:id="rId21"/>
    <p:sldId id="594" r:id="rId22"/>
    <p:sldId id="601" r:id="rId23"/>
    <p:sldId id="641" r:id="rId24"/>
    <p:sldId id="561" r:id="rId25"/>
    <p:sldId id="273" r:id="rId26"/>
    <p:sldId id="584" r:id="rId27"/>
    <p:sldId id="608" r:id="rId28"/>
    <p:sldId id="610" r:id="rId29"/>
    <p:sldId id="611" r:id="rId30"/>
    <p:sldId id="630" r:id="rId31"/>
    <p:sldId id="639" r:id="rId32"/>
    <p:sldId id="640" r:id="rId3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ra Belgraver" initials="PB" lastIdx="1" clrIdx="0"/>
  <p:cmAuthor id="2" name="Marten Wensink" initials="MW" lastIdx="1" clrIdx="1">
    <p:extLst>
      <p:ext uri="{19B8F6BF-5375-455C-9EA6-DF929625EA0E}">
        <p15:presenceInfo xmlns:p15="http://schemas.microsoft.com/office/powerpoint/2012/main" userId="Marten Wensink" providerId="None"/>
      </p:ext>
    </p:extLst>
  </p:cmAuthor>
  <p:cmAuthor id="3" name="Ouren Kuiper" initials="OK" lastIdx="1" clrIdx="2">
    <p:extLst>
      <p:ext uri="{19B8F6BF-5375-455C-9EA6-DF929625EA0E}">
        <p15:presenceInfo xmlns:p15="http://schemas.microsoft.com/office/powerpoint/2012/main" userId="S-1-5-21-1757436266-1070379326-1452763161-1383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A7C5"/>
    <a:srgbClr val="DE6640"/>
    <a:srgbClr val="996633"/>
    <a:srgbClr val="D6E3B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052377-B869-488D-A643-71924006EBCC}" v="30" dt="2025-03-17T06:30:48.56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77868" autoAdjust="0"/>
  </p:normalViewPr>
  <p:slideViewPr>
    <p:cSldViewPr snapToGrid="0">
      <p:cViewPr varScale="1">
        <p:scale>
          <a:sx n="65" d="100"/>
          <a:sy n="65" d="100"/>
        </p:scale>
        <p:origin x="1435" y="43"/>
      </p:cViewPr>
      <p:guideLst/>
    </p:cSldViewPr>
  </p:slideViewPr>
  <p:notesTextViewPr>
    <p:cViewPr>
      <p:scale>
        <a:sx n="1" d="1"/>
        <a:sy n="1" d="1"/>
      </p:scale>
      <p:origin x="0" y="0"/>
    </p:cViewPr>
  </p:notesTextViewPr>
  <p:sorterViewPr>
    <p:cViewPr>
      <p:scale>
        <a:sx n="128" d="100"/>
        <a:sy n="128" d="100"/>
      </p:scale>
      <p:origin x="0" y="-15300"/>
    </p:cViewPr>
  </p:sorterViewPr>
  <p:notesViewPr>
    <p:cSldViewPr snapToGrid="0">
      <p:cViewPr varScale="1">
        <p:scale>
          <a:sx n="87" d="100"/>
          <a:sy n="87" d="100"/>
        </p:scale>
        <p:origin x="3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Bozon" userId="26c7e87d-a4c1-46b5-bd66-bae5a56eb03c" providerId="ADAL" clId="{6C052377-B869-488D-A643-71924006EBCC}"/>
    <pc:docChg chg="custSel addSld modSld">
      <pc:chgData name="Bart Bozon" userId="26c7e87d-a4c1-46b5-bd66-bae5a56eb03c" providerId="ADAL" clId="{6C052377-B869-488D-A643-71924006EBCC}" dt="2025-03-17T06:40:21.832" v="92"/>
      <pc:docMkLst>
        <pc:docMk/>
      </pc:docMkLst>
      <pc:sldChg chg="modSp mod">
        <pc:chgData name="Bart Bozon" userId="26c7e87d-a4c1-46b5-bd66-bae5a56eb03c" providerId="ADAL" clId="{6C052377-B869-488D-A643-71924006EBCC}" dt="2025-03-14T08:45:36.870" v="27" actId="20577"/>
        <pc:sldMkLst>
          <pc:docMk/>
          <pc:sldMk cId="2585158520" sldId="639"/>
        </pc:sldMkLst>
        <pc:spChg chg="mod">
          <ac:chgData name="Bart Bozon" userId="26c7e87d-a4c1-46b5-bd66-bae5a56eb03c" providerId="ADAL" clId="{6C052377-B869-488D-A643-71924006EBCC}" dt="2025-03-14T08:45:36.870" v="27" actId="20577"/>
          <ac:spMkLst>
            <pc:docMk/>
            <pc:sldMk cId="2585158520" sldId="639"/>
            <ac:spMk id="4" creationId="{6ABB7CB1-1896-1E20-E2F3-61BF5C96359E}"/>
          </ac:spMkLst>
        </pc:spChg>
      </pc:sldChg>
      <pc:sldChg chg="addSp delSp modSp new mod">
        <pc:chgData name="Bart Bozon" userId="26c7e87d-a4c1-46b5-bd66-bae5a56eb03c" providerId="ADAL" clId="{6C052377-B869-488D-A643-71924006EBCC}" dt="2025-03-17T06:30:52.264" v="91" actId="1076"/>
        <pc:sldMkLst>
          <pc:docMk/>
          <pc:sldMk cId="228647497" sldId="640"/>
        </pc:sldMkLst>
        <pc:spChg chg="del">
          <ac:chgData name="Bart Bozon" userId="26c7e87d-a4c1-46b5-bd66-bae5a56eb03c" providerId="ADAL" clId="{6C052377-B869-488D-A643-71924006EBCC}" dt="2025-03-17T06:28:03.815" v="29" actId="478"/>
          <ac:spMkLst>
            <pc:docMk/>
            <pc:sldMk cId="228647497" sldId="640"/>
            <ac:spMk id="2" creationId="{AF7F6721-CA3E-3AF0-B57C-B50D1CBD20BD}"/>
          </ac:spMkLst>
        </pc:spChg>
        <pc:spChg chg="del">
          <ac:chgData name="Bart Bozon" userId="26c7e87d-a4c1-46b5-bd66-bae5a56eb03c" providerId="ADAL" clId="{6C052377-B869-488D-A643-71924006EBCC}" dt="2025-03-17T06:28:03.815" v="29" actId="478"/>
          <ac:spMkLst>
            <pc:docMk/>
            <pc:sldMk cId="228647497" sldId="640"/>
            <ac:spMk id="3" creationId="{54C247E1-1221-86E7-082E-443A1C4E33C4}"/>
          </ac:spMkLst>
        </pc:spChg>
        <pc:spChg chg="del">
          <ac:chgData name="Bart Bozon" userId="26c7e87d-a4c1-46b5-bd66-bae5a56eb03c" providerId="ADAL" clId="{6C052377-B869-488D-A643-71924006EBCC}" dt="2025-03-17T06:28:03.815" v="29" actId="478"/>
          <ac:spMkLst>
            <pc:docMk/>
            <pc:sldMk cId="228647497" sldId="640"/>
            <ac:spMk id="4" creationId="{4E82C96C-0F14-3CD9-BA86-46286C53A8A0}"/>
          </ac:spMkLst>
        </pc:spChg>
        <pc:spChg chg="add mod">
          <ac:chgData name="Bart Bozon" userId="26c7e87d-a4c1-46b5-bd66-bae5a56eb03c" providerId="ADAL" clId="{6C052377-B869-488D-A643-71924006EBCC}" dt="2025-03-17T06:28:46.199" v="81" actId="404"/>
          <ac:spMkLst>
            <pc:docMk/>
            <pc:sldMk cId="228647497" sldId="640"/>
            <ac:spMk id="7" creationId="{C2CE8A35-B736-CD39-1D38-2D2F0325FB01}"/>
          </ac:spMkLst>
        </pc:spChg>
        <pc:picChg chg="add del mod">
          <ac:chgData name="Bart Bozon" userId="26c7e87d-a4c1-46b5-bd66-bae5a56eb03c" providerId="ADAL" clId="{6C052377-B869-488D-A643-71924006EBCC}" dt="2025-03-17T06:30:00.436" v="82" actId="478"/>
          <ac:picMkLst>
            <pc:docMk/>
            <pc:sldMk cId="228647497" sldId="640"/>
            <ac:picMk id="6" creationId="{2E551E49-F495-34DF-9D5D-25ED362B2C2C}"/>
          </ac:picMkLst>
        </pc:picChg>
        <pc:picChg chg="add del mod">
          <ac:chgData name="Bart Bozon" userId="26c7e87d-a4c1-46b5-bd66-bae5a56eb03c" providerId="ADAL" clId="{6C052377-B869-488D-A643-71924006EBCC}" dt="2025-03-17T06:30:47.919" v="87" actId="478"/>
          <ac:picMkLst>
            <pc:docMk/>
            <pc:sldMk cId="228647497" sldId="640"/>
            <ac:picMk id="9" creationId="{8AE42428-E29A-882C-7040-C1531C0323FF}"/>
          </ac:picMkLst>
        </pc:picChg>
        <pc:picChg chg="add mod">
          <ac:chgData name="Bart Bozon" userId="26c7e87d-a4c1-46b5-bd66-bae5a56eb03c" providerId="ADAL" clId="{6C052377-B869-488D-A643-71924006EBCC}" dt="2025-03-17T06:30:52.264" v="91" actId="1076"/>
          <ac:picMkLst>
            <pc:docMk/>
            <pc:sldMk cId="228647497" sldId="640"/>
            <ac:picMk id="11" creationId="{8959211D-4388-A9CB-A0BC-1D95822C5E16}"/>
          </ac:picMkLst>
        </pc:picChg>
      </pc:sldChg>
      <pc:sldChg chg="add">
        <pc:chgData name="Bart Bozon" userId="26c7e87d-a4c1-46b5-bd66-bae5a56eb03c" providerId="ADAL" clId="{6C052377-B869-488D-A643-71924006EBCC}" dt="2025-03-17T06:40:21.832" v="92"/>
        <pc:sldMkLst>
          <pc:docMk/>
          <pc:sldMk cId="2018587352" sldId="641"/>
        </pc:sldMkLst>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6.xml.rels><?xml version="1.0" encoding="UTF-8" standalone="yes"?>
<Relationships xmlns="http://schemas.openxmlformats.org/package/2006/relationships"><Relationship Id="rId2" Type="http://schemas.openxmlformats.org/officeDocument/2006/relationships/image" Target="../media/image25.svg"/><Relationship Id="rId1"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6.xml.rels><?xml version="1.0" encoding="UTF-8" standalone="yes"?>
<Relationships xmlns="http://schemas.openxmlformats.org/package/2006/relationships"><Relationship Id="rId2" Type="http://schemas.openxmlformats.org/officeDocument/2006/relationships/image" Target="../media/image25.sv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1E89E29-D1FA-45F4-B8AC-56EEED09FEC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42E4A7D-F6F8-436E-A5FD-C7F004C72D3C}">
      <dgm:prSet/>
      <dgm:spPr/>
      <dgm:t>
        <a:bodyPr/>
        <a:lstStyle/>
        <a:p>
          <a:r>
            <a:rPr lang="nl-NL" dirty="0"/>
            <a:t>Nodig voor stage en afstuderen, maar zeker ook op de werkvloer!</a:t>
          </a:r>
          <a:endParaRPr lang="en-US" dirty="0"/>
        </a:p>
      </dgm:t>
    </dgm:pt>
    <dgm:pt modelId="{696CBFA7-152F-43E4-9F05-B4A897495EBB}" type="parTrans" cxnId="{38222966-02E7-4E5F-9A73-621238FFDDDA}">
      <dgm:prSet/>
      <dgm:spPr/>
      <dgm:t>
        <a:bodyPr/>
        <a:lstStyle/>
        <a:p>
          <a:endParaRPr lang="en-US"/>
        </a:p>
      </dgm:t>
    </dgm:pt>
    <dgm:pt modelId="{A75D6835-23B5-42E9-BD09-D09A544993F6}" type="sibTrans" cxnId="{38222966-02E7-4E5F-9A73-621238FFDDDA}">
      <dgm:prSet/>
      <dgm:spPr/>
      <dgm:t>
        <a:bodyPr/>
        <a:lstStyle/>
        <a:p>
          <a:endParaRPr lang="en-US"/>
        </a:p>
      </dgm:t>
    </dgm:pt>
    <dgm:pt modelId="{E590CB12-A3D0-4578-8E07-7719C05EEFAD}" type="pres">
      <dgm:prSet presAssocID="{E1E89E29-D1FA-45F4-B8AC-56EEED09FEC1}" presName="linear" presStyleCnt="0">
        <dgm:presLayoutVars>
          <dgm:animLvl val="lvl"/>
          <dgm:resizeHandles val="exact"/>
        </dgm:presLayoutVars>
      </dgm:prSet>
      <dgm:spPr/>
    </dgm:pt>
    <dgm:pt modelId="{FA36267B-0A4C-4127-82D3-45B6E753ABB8}" type="pres">
      <dgm:prSet presAssocID="{B42E4A7D-F6F8-436E-A5FD-C7F004C72D3C}" presName="parentText" presStyleLbl="node1" presStyleIdx="0" presStyleCnt="1">
        <dgm:presLayoutVars>
          <dgm:chMax val="0"/>
          <dgm:bulletEnabled val="1"/>
        </dgm:presLayoutVars>
      </dgm:prSet>
      <dgm:spPr/>
    </dgm:pt>
  </dgm:ptLst>
  <dgm:cxnLst>
    <dgm:cxn modelId="{FCDAC51F-8AC1-486C-B821-8D0A51F9BF75}" type="presOf" srcId="{E1E89E29-D1FA-45F4-B8AC-56EEED09FEC1}" destId="{E590CB12-A3D0-4578-8E07-7719C05EEFAD}" srcOrd="0" destOrd="0" presId="urn:microsoft.com/office/officeart/2005/8/layout/vList2"/>
    <dgm:cxn modelId="{38222966-02E7-4E5F-9A73-621238FFDDDA}" srcId="{E1E89E29-D1FA-45F4-B8AC-56EEED09FEC1}" destId="{B42E4A7D-F6F8-436E-A5FD-C7F004C72D3C}" srcOrd="0" destOrd="0" parTransId="{696CBFA7-152F-43E4-9F05-B4A897495EBB}" sibTransId="{A75D6835-23B5-42E9-BD09-D09A544993F6}"/>
    <dgm:cxn modelId="{EDA19A48-F782-42F5-845F-23021B6EED33}" type="presOf" srcId="{B42E4A7D-F6F8-436E-A5FD-C7F004C72D3C}" destId="{FA36267B-0A4C-4127-82D3-45B6E753ABB8}" srcOrd="0" destOrd="0" presId="urn:microsoft.com/office/officeart/2005/8/layout/vList2"/>
    <dgm:cxn modelId="{87E27F9D-68D7-4B83-B8C0-926306003A91}" type="presParOf" srcId="{E590CB12-A3D0-4578-8E07-7719C05EEFAD}" destId="{FA36267B-0A4C-4127-82D3-45B6E753ABB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E89E29-D1FA-45F4-B8AC-56EEED09FEC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42E4A7D-F6F8-436E-A5FD-C7F004C72D3C}">
      <dgm:prSet custT="1"/>
      <dgm:spPr/>
      <dgm:t>
        <a:bodyPr/>
        <a:lstStyle/>
        <a:p>
          <a:r>
            <a:rPr lang="nl-NL" sz="5400" dirty="0"/>
            <a:t>Je zoekt vaak iets nieuws uit voor het bedrijf, je collega’s willen het weten!</a:t>
          </a:r>
          <a:endParaRPr lang="en-US" sz="5400" dirty="0"/>
        </a:p>
      </dgm:t>
    </dgm:pt>
    <dgm:pt modelId="{696CBFA7-152F-43E4-9F05-B4A897495EBB}" type="parTrans" cxnId="{38222966-02E7-4E5F-9A73-621238FFDDDA}">
      <dgm:prSet/>
      <dgm:spPr/>
      <dgm:t>
        <a:bodyPr/>
        <a:lstStyle/>
        <a:p>
          <a:endParaRPr lang="en-US" sz="1600"/>
        </a:p>
      </dgm:t>
    </dgm:pt>
    <dgm:pt modelId="{A75D6835-23B5-42E9-BD09-D09A544993F6}" type="sibTrans" cxnId="{38222966-02E7-4E5F-9A73-621238FFDDDA}">
      <dgm:prSet/>
      <dgm:spPr/>
      <dgm:t>
        <a:bodyPr/>
        <a:lstStyle/>
        <a:p>
          <a:endParaRPr lang="en-US" sz="1600"/>
        </a:p>
      </dgm:t>
    </dgm:pt>
    <dgm:pt modelId="{E590CB12-A3D0-4578-8E07-7719C05EEFAD}" type="pres">
      <dgm:prSet presAssocID="{E1E89E29-D1FA-45F4-B8AC-56EEED09FEC1}" presName="linear" presStyleCnt="0">
        <dgm:presLayoutVars>
          <dgm:animLvl val="lvl"/>
          <dgm:resizeHandles val="exact"/>
        </dgm:presLayoutVars>
      </dgm:prSet>
      <dgm:spPr/>
    </dgm:pt>
    <dgm:pt modelId="{FA36267B-0A4C-4127-82D3-45B6E753ABB8}" type="pres">
      <dgm:prSet presAssocID="{B42E4A7D-F6F8-436E-A5FD-C7F004C72D3C}" presName="parentText" presStyleLbl="node1" presStyleIdx="0" presStyleCnt="1">
        <dgm:presLayoutVars>
          <dgm:chMax val="0"/>
          <dgm:bulletEnabled val="1"/>
        </dgm:presLayoutVars>
      </dgm:prSet>
      <dgm:spPr/>
    </dgm:pt>
  </dgm:ptLst>
  <dgm:cxnLst>
    <dgm:cxn modelId="{FCDAC51F-8AC1-486C-B821-8D0A51F9BF75}" type="presOf" srcId="{E1E89E29-D1FA-45F4-B8AC-56EEED09FEC1}" destId="{E590CB12-A3D0-4578-8E07-7719C05EEFAD}" srcOrd="0" destOrd="0" presId="urn:microsoft.com/office/officeart/2005/8/layout/vList2"/>
    <dgm:cxn modelId="{38222966-02E7-4E5F-9A73-621238FFDDDA}" srcId="{E1E89E29-D1FA-45F4-B8AC-56EEED09FEC1}" destId="{B42E4A7D-F6F8-436E-A5FD-C7F004C72D3C}" srcOrd="0" destOrd="0" parTransId="{696CBFA7-152F-43E4-9F05-B4A897495EBB}" sibTransId="{A75D6835-23B5-42E9-BD09-D09A544993F6}"/>
    <dgm:cxn modelId="{EDA19A48-F782-42F5-845F-23021B6EED33}" type="presOf" srcId="{B42E4A7D-F6F8-436E-A5FD-C7F004C72D3C}" destId="{FA36267B-0A4C-4127-82D3-45B6E753ABB8}" srcOrd="0" destOrd="0" presId="urn:microsoft.com/office/officeart/2005/8/layout/vList2"/>
    <dgm:cxn modelId="{87E27F9D-68D7-4B83-B8C0-926306003A91}" type="presParOf" srcId="{E590CB12-A3D0-4578-8E07-7719C05EEFAD}" destId="{FA36267B-0A4C-4127-82D3-45B6E753ABB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E60D23-983B-44C0-B4EC-774F0D956F14}"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EFE20140-54E7-4ABD-BCBF-E092F21403D0}">
      <dgm:prSet/>
      <dgm:spPr/>
      <dgm:t>
        <a:bodyPr/>
        <a:lstStyle/>
        <a:p>
          <a:r>
            <a:rPr lang="nl-NL">
              <a:latin typeface="Arial" panose="020B0604020202020204" pitchFamily="34" charset="0"/>
              <a:cs typeface="Arial" panose="020B0604020202020204" pitchFamily="34" charset="0"/>
            </a:rPr>
            <a:t>‘</a:t>
          </a:r>
          <a:r>
            <a:rPr lang="nl-NL" i="1">
              <a:latin typeface="Arial" panose="020B0604020202020204" pitchFamily="34" charset="0"/>
              <a:cs typeface="Arial" panose="020B0604020202020204" pitchFamily="34" charset="0"/>
            </a:rPr>
            <a:t>Onderzoeken is het methodisch beantwoorden van vragen, dat leidt tot relevante kennis.’  </a:t>
          </a:r>
          <a:br>
            <a:rPr lang="nl-NL" i="1">
              <a:latin typeface="Arial" panose="020B0604020202020204" pitchFamily="34" charset="0"/>
              <a:cs typeface="Arial" panose="020B0604020202020204" pitchFamily="34" charset="0"/>
            </a:rPr>
          </a:br>
          <a:r>
            <a:rPr lang="nl-NL" i="1">
              <a:latin typeface="Arial" panose="020B0604020202020204" pitchFamily="34" charset="0"/>
              <a:cs typeface="Arial" panose="020B0604020202020204" pitchFamily="34" charset="0"/>
            </a:rPr>
            <a:t>(Andriessen, 2014)</a:t>
          </a:r>
          <a:endParaRPr lang="en-US">
            <a:latin typeface="Arial" panose="020B0604020202020204" pitchFamily="34" charset="0"/>
            <a:cs typeface="Arial" panose="020B0604020202020204" pitchFamily="34" charset="0"/>
          </a:endParaRPr>
        </a:p>
      </dgm:t>
    </dgm:pt>
    <dgm:pt modelId="{13270321-3617-4B09-8BF6-9224CEA5E3C0}" type="parTrans" cxnId="{636953E5-8027-4B5B-99B7-5B7221D10BFF}">
      <dgm:prSet/>
      <dgm:spPr/>
      <dgm:t>
        <a:bodyPr/>
        <a:lstStyle/>
        <a:p>
          <a:endParaRPr lang="en-US"/>
        </a:p>
      </dgm:t>
    </dgm:pt>
    <dgm:pt modelId="{9FCB9374-77AE-409A-9E92-9EAC4F7874A4}" type="sibTrans" cxnId="{636953E5-8027-4B5B-99B7-5B7221D10BFF}">
      <dgm:prSet/>
      <dgm:spPr/>
      <dgm:t>
        <a:bodyPr/>
        <a:lstStyle/>
        <a:p>
          <a:endParaRPr lang="en-US"/>
        </a:p>
      </dgm:t>
    </dgm:pt>
    <dgm:pt modelId="{10C9AF87-7A56-418F-84C9-6D104B3B23E4}">
      <dgm:prSet/>
      <dgm:spPr/>
      <dgm:t>
        <a:bodyPr/>
        <a:lstStyle/>
        <a:p>
          <a:r>
            <a:rPr lang="nl-NL">
              <a:latin typeface="Arial" panose="020B0604020202020204" pitchFamily="34" charset="0"/>
              <a:cs typeface="Arial" panose="020B0604020202020204" pitchFamily="34" charset="0"/>
            </a:rPr>
            <a:t>Maar voor je een vraag methodisch kunt beantwoorden…</a:t>
          </a:r>
          <a:endParaRPr lang="en-US">
            <a:latin typeface="Arial" panose="020B0604020202020204" pitchFamily="34" charset="0"/>
            <a:cs typeface="Arial" panose="020B0604020202020204" pitchFamily="34" charset="0"/>
          </a:endParaRPr>
        </a:p>
      </dgm:t>
    </dgm:pt>
    <dgm:pt modelId="{1CACCF10-D149-4340-AF8B-2F2DD1ACA831}" type="parTrans" cxnId="{93CE08E0-BC14-474F-B912-BB3FC06BCF8B}">
      <dgm:prSet/>
      <dgm:spPr/>
      <dgm:t>
        <a:bodyPr/>
        <a:lstStyle/>
        <a:p>
          <a:endParaRPr lang="en-US"/>
        </a:p>
      </dgm:t>
    </dgm:pt>
    <dgm:pt modelId="{AAFDBD35-1E2E-406E-BC54-6C67DE75B432}" type="sibTrans" cxnId="{93CE08E0-BC14-474F-B912-BB3FC06BCF8B}">
      <dgm:prSet/>
      <dgm:spPr/>
      <dgm:t>
        <a:bodyPr/>
        <a:lstStyle/>
        <a:p>
          <a:endParaRPr lang="en-US"/>
        </a:p>
      </dgm:t>
    </dgm:pt>
    <dgm:pt modelId="{E45FE3ED-B7F3-45ED-BF24-F282A40471E3}">
      <dgm:prSet/>
      <dgm:spPr/>
      <dgm:t>
        <a:bodyPr/>
        <a:lstStyle/>
        <a:p>
          <a:r>
            <a:rPr lang="nl-NL"/>
            <a:t>…</a:t>
          </a:r>
          <a:r>
            <a:rPr lang="nl-NL">
              <a:latin typeface="Arial" panose="020B0604020202020204" pitchFamily="34" charset="0"/>
              <a:cs typeface="Arial" panose="020B0604020202020204" pitchFamily="34" charset="0"/>
            </a:rPr>
            <a:t>moet je eerst de juiste vraag stellen</a:t>
          </a:r>
          <a:endParaRPr lang="en-US">
            <a:latin typeface="Arial" panose="020B0604020202020204" pitchFamily="34" charset="0"/>
            <a:cs typeface="Arial" panose="020B0604020202020204" pitchFamily="34" charset="0"/>
          </a:endParaRPr>
        </a:p>
      </dgm:t>
    </dgm:pt>
    <dgm:pt modelId="{0A42854B-03E9-4A01-BBE1-0AC148DFCDE5}" type="parTrans" cxnId="{9D79D7EA-7EE4-4B41-B271-D27A1D36DAFB}">
      <dgm:prSet/>
      <dgm:spPr/>
      <dgm:t>
        <a:bodyPr/>
        <a:lstStyle/>
        <a:p>
          <a:endParaRPr lang="en-US"/>
        </a:p>
      </dgm:t>
    </dgm:pt>
    <dgm:pt modelId="{5CDFC0C3-60C2-4B70-A8AE-9910E9DDAF55}" type="sibTrans" cxnId="{9D79D7EA-7EE4-4B41-B271-D27A1D36DAFB}">
      <dgm:prSet/>
      <dgm:spPr/>
      <dgm:t>
        <a:bodyPr/>
        <a:lstStyle/>
        <a:p>
          <a:endParaRPr lang="en-US"/>
        </a:p>
      </dgm:t>
    </dgm:pt>
    <dgm:pt modelId="{BE03651E-E12C-45AE-A015-A0A111E296AA}" type="pres">
      <dgm:prSet presAssocID="{FBE60D23-983B-44C0-B4EC-774F0D956F14}" presName="linear" presStyleCnt="0">
        <dgm:presLayoutVars>
          <dgm:animLvl val="lvl"/>
          <dgm:resizeHandles val="exact"/>
        </dgm:presLayoutVars>
      </dgm:prSet>
      <dgm:spPr/>
    </dgm:pt>
    <dgm:pt modelId="{04B6DB0F-C028-4CEB-829F-7EA71D1C17EA}" type="pres">
      <dgm:prSet presAssocID="{EFE20140-54E7-4ABD-BCBF-E092F21403D0}" presName="parentText" presStyleLbl="node1" presStyleIdx="0" presStyleCnt="3">
        <dgm:presLayoutVars>
          <dgm:chMax val="0"/>
          <dgm:bulletEnabled val="1"/>
        </dgm:presLayoutVars>
      </dgm:prSet>
      <dgm:spPr/>
    </dgm:pt>
    <dgm:pt modelId="{58682A50-A0F0-43AF-9BC5-2F8DC4242E01}" type="pres">
      <dgm:prSet presAssocID="{9FCB9374-77AE-409A-9E92-9EAC4F7874A4}" presName="spacer" presStyleCnt="0"/>
      <dgm:spPr/>
    </dgm:pt>
    <dgm:pt modelId="{76A0FA68-AF4E-4582-B153-05F520DD93CC}" type="pres">
      <dgm:prSet presAssocID="{10C9AF87-7A56-418F-84C9-6D104B3B23E4}" presName="parentText" presStyleLbl="node1" presStyleIdx="1" presStyleCnt="3">
        <dgm:presLayoutVars>
          <dgm:chMax val="0"/>
          <dgm:bulletEnabled val="1"/>
        </dgm:presLayoutVars>
      </dgm:prSet>
      <dgm:spPr/>
    </dgm:pt>
    <dgm:pt modelId="{7B646603-3C9E-411D-923E-325330C73E85}" type="pres">
      <dgm:prSet presAssocID="{AAFDBD35-1E2E-406E-BC54-6C67DE75B432}" presName="spacer" presStyleCnt="0"/>
      <dgm:spPr/>
    </dgm:pt>
    <dgm:pt modelId="{1C6508DB-D25A-4711-8485-F3F4683DB3C7}" type="pres">
      <dgm:prSet presAssocID="{E45FE3ED-B7F3-45ED-BF24-F282A40471E3}" presName="parentText" presStyleLbl="node1" presStyleIdx="2" presStyleCnt="3">
        <dgm:presLayoutVars>
          <dgm:chMax val="0"/>
          <dgm:bulletEnabled val="1"/>
        </dgm:presLayoutVars>
      </dgm:prSet>
      <dgm:spPr/>
    </dgm:pt>
  </dgm:ptLst>
  <dgm:cxnLst>
    <dgm:cxn modelId="{DF7CE437-EBB7-4A5D-80BD-16A0D1F85963}" type="presOf" srcId="{10C9AF87-7A56-418F-84C9-6D104B3B23E4}" destId="{76A0FA68-AF4E-4582-B153-05F520DD93CC}" srcOrd="0" destOrd="0" presId="urn:microsoft.com/office/officeart/2005/8/layout/vList2"/>
    <dgm:cxn modelId="{6D4F3779-EAEF-4CB2-9A9A-27EA937749CD}" type="presOf" srcId="{FBE60D23-983B-44C0-B4EC-774F0D956F14}" destId="{BE03651E-E12C-45AE-A015-A0A111E296AA}" srcOrd="0" destOrd="0" presId="urn:microsoft.com/office/officeart/2005/8/layout/vList2"/>
    <dgm:cxn modelId="{BCCEC99F-17E9-435B-9F7A-B68A89620EE5}" type="presOf" srcId="{E45FE3ED-B7F3-45ED-BF24-F282A40471E3}" destId="{1C6508DB-D25A-4711-8485-F3F4683DB3C7}" srcOrd="0" destOrd="0" presId="urn:microsoft.com/office/officeart/2005/8/layout/vList2"/>
    <dgm:cxn modelId="{D61504AA-5DDF-4B40-A9A2-3305119D06A5}" type="presOf" srcId="{EFE20140-54E7-4ABD-BCBF-E092F21403D0}" destId="{04B6DB0F-C028-4CEB-829F-7EA71D1C17EA}" srcOrd="0" destOrd="0" presId="urn:microsoft.com/office/officeart/2005/8/layout/vList2"/>
    <dgm:cxn modelId="{93CE08E0-BC14-474F-B912-BB3FC06BCF8B}" srcId="{FBE60D23-983B-44C0-B4EC-774F0D956F14}" destId="{10C9AF87-7A56-418F-84C9-6D104B3B23E4}" srcOrd="1" destOrd="0" parTransId="{1CACCF10-D149-4340-AF8B-2F2DD1ACA831}" sibTransId="{AAFDBD35-1E2E-406E-BC54-6C67DE75B432}"/>
    <dgm:cxn modelId="{636953E5-8027-4B5B-99B7-5B7221D10BFF}" srcId="{FBE60D23-983B-44C0-B4EC-774F0D956F14}" destId="{EFE20140-54E7-4ABD-BCBF-E092F21403D0}" srcOrd="0" destOrd="0" parTransId="{13270321-3617-4B09-8BF6-9224CEA5E3C0}" sibTransId="{9FCB9374-77AE-409A-9E92-9EAC4F7874A4}"/>
    <dgm:cxn modelId="{9D79D7EA-7EE4-4B41-B271-D27A1D36DAFB}" srcId="{FBE60D23-983B-44C0-B4EC-774F0D956F14}" destId="{E45FE3ED-B7F3-45ED-BF24-F282A40471E3}" srcOrd="2" destOrd="0" parTransId="{0A42854B-03E9-4A01-BBE1-0AC148DFCDE5}" sibTransId="{5CDFC0C3-60C2-4B70-A8AE-9910E9DDAF55}"/>
    <dgm:cxn modelId="{CA3B4F91-3B9A-45A3-9196-9898873BEFBC}" type="presParOf" srcId="{BE03651E-E12C-45AE-A015-A0A111E296AA}" destId="{04B6DB0F-C028-4CEB-829F-7EA71D1C17EA}" srcOrd="0" destOrd="0" presId="urn:microsoft.com/office/officeart/2005/8/layout/vList2"/>
    <dgm:cxn modelId="{2BD6DD6D-B6C2-4B91-93DC-E503735A2A1A}" type="presParOf" srcId="{BE03651E-E12C-45AE-A015-A0A111E296AA}" destId="{58682A50-A0F0-43AF-9BC5-2F8DC4242E01}" srcOrd="1" destOrd="0" presId="urn:microsoft.com/office/officeart/2005/8/layout/vList2"/>
    <dgm:cxn modelId="{5E3AD9C5-CC8F-46E4-8E3D-768A69F753FA}" type="presParOf" srcId="{BE03651E-E12C-45AE-A015-A0A111E296AA}" destId="{76A0FA68-AF4E-4582-B153-05F520DD93CC}" srcOrd="2" destOrd="0" presId="urn:microsoft.com/office/officeart/2005/8/layout/vList2"/>
    <dgm:cxn modelId="{1EBC6D28-E08F-4DC3-ABD1-75F7A98FFC17}" type="presParOf" srcId="{BE03651E-E12C-45AE-A015-A0A111E296AA}" destId="{7B646603-3C9E-411D-923E-325330C73E85}" srcOrd="3" destOrd="0" presId="urn:microsoft.com/office/officeart/2005/8/layout/vList2"/>
    <dgm:cxn modelId="{5762322D-5E2A-4FEA-8CF0-3971D6E2E329}" type="presParOf" srcId="{BE03651E-E12C-45AE-A015-A0A111E296AA}" destId="{1C6508DB-D25A-4711-8485-F3F4683DB3C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CF29AE-8D41-460C-A0A0-CA5D5B90318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59E566C-1024-4271-B631-6FBE812A7549}">
      <dgm:prSet/>
      <dgm:spPr/>
      <dgm:t>
        <a:bodyPr/>
        <a:lstStyle/>
        <a:p>
          <a:r>
            <a:rPr lang="en-US"/>
            <a:t>Doel: opsplitsen van de hoofdvraag in goed afgebakende, ‘behapbare’ vragen.</a:t>
          </a:r>
        </a:p>
      </dgm:t>
    </dgm:pt>
    <dgm:pt modelId="{6127A9B7-0F3D-49C7-A12B-61CED2AF746F}" type="parTrans" cxnId="{E56F6817-B24A-4D28-8131-BB592D6DAF68}">
      <dgm:prSet/>
      <dgm:spPr/>
      <dgm:t>
        <a:bodyPr/>
        <a:lstStyle/>
        <a:p>
          <a:endParaRPr lang="en-US"/>
        </a:p>
      </dgm:t>
    </dgm:pt>
    <dgm:pt modelId="{DA03A17E-B409-4242-B676-524D6FBEA7AB}" type="sibTrans" cxnId="{E56F6817-B24A-4D28-8131-BB592D6DAF68}">
      <dgm:prSet/>
      <dgm:spPr/>
      <dgm:t>
        <a:bodyPr/>
        <a:lstStyle/>
        <a:p>
          <a:endParaRPr lang="en-US"/>
        </a:p>
      </dgm:t>
    </dgm:pt>
    <dgm:pt modelId="{8CE68444-92E3-4E1C-B0E0-0AE0F58E3762}">
      <dgm:prSet/>
      <dgm:spPr/>
      <dgm:t>
        <a:bodyPr/>
        <a:lstStyle/>
        <a:p>
          <a:r>
            <a:rPr lang="en-US"/>
            <a:t>Per deelvraag wordt een specifiek aspect van de hoofdvraag onderzocht</a:t>
          </a:r>
        </a:p>
      </dgm:t>
    </dgm:pt>
    <dgm:pt modelId="{31BEDE99-D11D-4B3C-8AC9-0AC81737E049}" type="parTrans" cxnId="{DB538194-C22E-4C1D-827D-C5AD0B92A3FC}">
      <dgm:prSet/>
      <dgm:spPr/>
      <dgm:t>
        <a:bodyPr/>
        <a:lstStyle/>
        <a:p>
          <a:endParaRPr lang="en-US"/>
        </a:p>
      </dgm:t>
    </dgm:pt>
    <dgm:pt modelId="{A8BABE83-2B05-4D43-8BA2-E217FCC3F603}" type="sibTrans" cxnId="{DB538194-C22E-4C1D-827D-C5AD0B92A3FC}">
      <dgm:prSet/>
      <dgm:spPr/>
      <dgm:t>
        <a:bodyPr/>
        <a:lstStyle/>
        <a:p>
          <a:endParaRPr lang="en-US"/>
        </a:p>
      </dgm:t>
    </dgm:pt>
    <dgm:pt modelId="{03787983-CFBD-424C-9227-8B3289B0CFF4}" type="pres">
      <dgm:prSet presAssocID="{7DCF29AE-8D41-460C-A0A0-CA5D5B903188}" presName="hierChild1" presStyleCnt="0">
        <dgm:presLayoutVars>
          <dgm:chPref val="1"/>
          <dgm:dir/>
          <dgm:animOne val="branch"/>
          <dgm:animLvl val="lvl"/>
          <dgm:resizeHandles/>
        </dgm:presLayoutVars>
      </dgm:prSet>
      <dgm:spPr/>
    </dgm:pt>
    <dgm:pt modelId="{AC8DB236-3841-4E19-A419-A13FCF91AB14}" type="pres">
      <dgm:prSet presAssocID="{159E566C-1024-4271-B631-6FBE812A7549}" presName="hierRoot1" presStyleCnt="0"/>
      <dgm:spPr/>
    </dgm:pt>
    <dgm:pt modelId="{A0630E6D-FD15-4A8F-8E0D-912B07FFA8D4}" type="pres">
      <dgm:prSet presAssocID="{159E566C-1024-4271-B631-6FBE812A7549}" presName="composite" presStyleCnt="0"/>
      <dgm:spPr/>
    </dgm:pt>
    <dgm:pt modelId="{3D3A6DA9-91BE-4835-8D0A-B1B1E439A89C}" type="pres">
      <dgm:prSet presAssocID="{159E566C-1024-4271-B631-6FBE812A7549}" presName="background" presStyleLbl="node0" presStyleIdx="0" presStyleCnt="2"/>
      <dgm:spPr/>
    </dgm:pt>
    <dgm:pt modelId="{F31A7667-6D7F-4F48-AD48-E752A27F838F}" type="pres">
      <dgm:prSet presAssocID="{159E566C-1024-4271-B631-6FBE812A7549}" presName="text" presStyleLbl="fgAcc0" presStyleIdx="0" presStyleCnt="2">
        <dgm:presLayoutVars>
          <dgm:chPref val="3"/>
        </dgm:presLayoutVars>
      </dgm:prSet>
      <dgm:spPr/>
    </dgm:pt>
    <dgm:pt modelId="{9AEB73B5-F33B-436B-AABB-95BF60665752}" type="pres">
      <dgm:prSet presAssocID="{159E566C-1024-4271-B631-6FBE812A7549}" presName="hierChild2" presStyleCnt="0"/>
      <dgm:spPr/>
    </dgm:pt>
    <dgm:pt modelId="{3F059C27-CDF9-4601-800C-78FFC6733ABF}" type="pres">
      <dgm:prSet presAssocID="{8CE68444-92E3-4E1C-B0E0-0AE0F58E3762}" presName="hierRoot1" presStyleCnt="0"/>
      <dgm:spPr/>
    </dgm:pt>
    <dgm:pt modelId="{0488DB1A-6ED3-4097-932B-3984FEE22E67}" type="pres">
      <dgm:prSet presAssocID="{8CE68444-92E3-4E1C-B0E0-0AE0F58E3762}" presName="composite" presStyleCnt="0"/>
      <dgm:spPr/>
    </dgm:pt>
    <dgm:pt modelId="{71F03D72-7F91-4BEA-BF3A-6C647AFC8CFE}" type="pres">
      <dgm:prSet presAssocID="{8CE68444-92E3-4E1C-B0E0-0AE0F58E3762}" presName="background" presStyleLbl="node0" presStyleIdx="1" presStyleCnt="2"/>
      <dgm:spPr/>
    </dgm:pt>
    <dgm:pt modelId="{40712B3B-1A05-4D20-BCB7-D40302EA841C}" type="pres">
      <dgm:prSet presAssocID="{8CE68444-92E3-4E1C-B0E0-0AE0F58E3762}" presName="text" presStyleLbl="fgAcc0" presStyleIdx="1" presStyleCnt="2">
        <dgm:presLayoutVars>
          <dgm:chPref val="3"/>
        </dgm:presLayoutVars>
      </dgm:prSet>
      <dgm:spPr/>
    </dgm:pt>
    <dgm:pt modelId="{0AE1ECCA-FDF8-476E-BD6B-EA0D55174798}" type="pres">
      <dgm:prSet presAssocID="{8CE68444-92E3-4E1C-B0E0-0AE0F58E3762}" presName="hierChild2" presStyleCnt="0"/>
      <dgm:spPr/>
    </dgm:pt>
  </dgm:ptLst>
  <dgm:cxnLst>
    <dgm:cxn modelId="{E56F6817-B24A-4D28-8131-BB592D6DAF68}" srcId="{7DCF29AE-8D41-460C-A0A0-CA5D5B903188}" destId="{159E566C-1024-4271-B631-6FBE812A7549}" srcOrd="0" destOrd="0" parTransId="{6127A9B7-0F3D-49C7-A12B-61CED2AF746F}" sibTransId="{DA03A17E-B409-4242-B676-524D6FBEA7AB}"/>
    <dgm:cxn modelId="{E98BEA41-018C-45A1-98B2-73047B6D6A7A}" type="presOf" srcId="{7DCF29AE-8D41-460C-A0A0-CA5D5B903188}" destId="{03787983-CFBD-424C-9227-8B3289B0CFF4}" srcOrd="0" destOrd="0" presId="urn:microsoft.com/office/officeart/2005/8/layout/hierarchy1"/>
    <dgm:cxn modelId="{2DFC8E49-1DDB-4509-9D32-1E49A7A7B171}" type="presOf" srcId="{8CE68444-92E3-4E1C-B0E0-0AE0F58E3762}" destId="{40712B3B-1A05-4D20-BCB7-D40302EA841C}" srcOrd="0" destOrd="0" presId="urn:microsoft.com/office/officeart/2005/8/layout/hierarchy1"/>
    <dgm:cxn modelId="{DB538194-C22E-4C1D-827D-C5AD0B92A3FC}" srcId="{7DCF29AE-8D41-460C-A0A0-CA5D5B903188}" destId="{8CE68444-92E3-4E1C-B0E0-0AE0F58E3762}" srcOrd="1" destOrd="0" parTransId="{31BEDE99-D11D-4B3C-8AC9-0AC81737E049}" sibTransId="{A8BABE83-2B05-4D43-8BA2-E217FCC3F603}"/>
    <dgm:cxn modelId="{94967CBF-9040-4269-B775-43A44988E635}" type="presOf" srcId="{159E566C-1024-4271-B631-6FBE812A7549}" destId="{F31A7667-6D7F-4F48-AD48-E752A27F838F}" srcOrd="0" destOrd="0" presId="urn:microsoft.com/office/officeart/2005/8/layout/hierarchy1"/>
    <dgm:cxn modelId="{97891900-4D94-49FF-8C89-E36C32A59F2E}" type="presParOf" srcId="{03787983-CFBD-424C-9227-8B3289B0CFF4}" destId="{AC8DB236-3841-4E19-A419-A13FCF91AB14}" srcOrd="0" destOrd="0" presId="urn:microsoft.com/office/officeart/2005/8/layout/hierarchy1"/>
    <dgm:cxn modelId="{9124CE6B-6F63-4D9B-9655-5BE4D68F4D76}" type="presParOf" srcId="{AC8DB236-3841-4E19-A419-A13FCF91AB14}" destId="{A0630E6D-FD15-4A8F-8E0D-912B07FFA8D4}" srcOrd="0" destOrd="0" presId="urn:microsoft.com/office/officeart/2005/8/layout/hierarchy1"/>
    <dgm:cxn modelId="{7754F7C5-34EB-4F49-8BCE-65573726A034}" type="presParOf" srcId="{A0630E6D-FD15-4A8F-8E0D-912B07FFA8D4}" destId="{3D3A6DA9-91BE-4835-8D0A-B1B1E439A89C}" srcOrd="0" destOrd="0" presId="urn:microsoft.com/office/officeart/2005/8/layout/hierarchy1"/>
    <dgm:cxn modelId="{E2C8BFDF-7331-4B6E-A62C-B8BAE5973EB8}" type="presParOf" srcId="{A0630E6D-FD15-4A8F-8E0D-912B07FFA8D4}" destId="{F31A7667-6D7F-4F48-AD48-E752A27F838F}" srcOrd="1" destOrd="0" presId="urn:microsoft.com/office/officeart/2005/8/layout/hierarchy1"/>
    <dgm:cxn modelId="{A94EB2A2-DD38-4EDA-AEF0-6D746C1B5931}" type="presParOf" srcId="{AC8DB236-3841-4E19-A419-A13FCF91AB14}" destId="{9AEB73B5-F33B-436B-AABB-95BF60665752}" srcOrd="1" destOrd="0" presId="urn:microsoft.com/office/officeart/2005/8/layout/hierarchy1"/>
    <dgm:cxn modelId="{C1CD84D3-B05F-4AC9-B265-0165BA74E720}" type="presParOf" srcId="{03787983-CFBD-424C-9227-8B3289B0CFF4}" destId="{3F059C27-CDF9-4601-800C-78FFC6733ABF}" srcOrd="1" destOrd="0" presId="urn:microsoft.com/office/officeart/2005/8/layout/hierarchy1"/>
    <dgm:cxn modelId="{B3D9B045-713B-4576-83DA-2065354CCEFB}" type="presParOf" srcId="{3F059C27-CDF9-4601-800C-78FFC6733ABF}" destId="{0488DB1A-6ED3-4097-932B-3984FEE22E67}" srcOrd="0" destOrd="0" presId="urn:microsoft.com/office/officeart/2005/8/layout/hierarchy1"/>
    <dgm:cxn modelId="{09022B46-8B25-4F1B-93E0-9883C531DA28}" type="presParOf" srcId="{0488DB1A-6ED3-4097-932B-3984FEE22E67}" destId="{71F03D72-7F91-4BEA-BF3A-6C647AFC8CFE}" srcOrd="0" destOrd="0" presId="urn:microsoft.com/office/officeart/2005/8/layout/hierarchy1"/>
    <dgm:cxn modelId="{BB93CAB7-5339-4C4C-B261-92E915C0D215}" type="presParOf" srcId="{0488DB1A-6ED3-4097-932B-3984FEE22E67}" destId="{40712B3B-1A05-4D20-BCB7-D40302EA841C}" srcOrd="1" destOrd="0" presId="urn:microsoft.com/office/officeart/2005/8/layout/hierarchy1"/>
    <dgm:cxn modelId="{1E50A367-382E-4DFC-9824-0F9091E2C32B}" type="presParOf" srcId="{3F059C27-CDF9-4601-800C-78FFC6733ABF}" destId="{0AE1ECCA-FDF8-476E-BD6B-EA0D5517479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0510BA-F864-45BC-905A-170B69851C6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3FCCCE-B6BE-4EF6-9228-6261D1EC43E5}">
      <dgm:prSet/>
      <dgm:spPr/>
      <dgm:t>
        <a:bodyPr/>
        <a:lstStyle/>
        <a:p>
          <a:r>
            <a:rPr lang="nl-NL"/>
            <a:t>Elke deelvraag leidt tot een apart ‘onderzoekje’</a:t>
          </a:r>
          <a:endParaRPr lang="en-US"/>
        </a:p>
      </dgm:t>
    </dgm:pt>
    <dgm:pt modelId="{76BB31BB-707D-4A61-937F-98AE46137947}" type="parTrans" cxnId="{534A47D9-3DA5-41C3-910E-430FD253018B}">
      <dgm:prSet/>
      <dgm:spPr/>
      <dgm:t>
        <a:bodyPr/>
        <a:lstStyle/>
        <a:p>
          <a:endParaRPr lang="en-US"/>
        </a:p>
      </dgm:t>
    </dgm:pt>
    <dgm:pt modelId="{0A9A96A3-A187-4489-81BE-A697948F14B4}" type="sibTrans" cxnId="{534A47D9-3DA5-41C3-910E-430FD253018B}">
      <dgm:prSet/>
      <dgm:spPr/>
      <dgm:t>
        <a:bodyPr/>
        <a:lstStyle/>
        <a:p>
          <a:endParaRPr lang="en-US"/>
        </a:p>
      </dgm:t>
    </dgm:pt>
    <dgm:pt modelId="{8F918D25-08B1-4543-806E-5D50103EACBA}">
      <dgm:prSet/>
      <dgm:spPr/>
      <dgm:t>
        <a:bodyPr/>
        <a:lstStyle/>
        <a:p>
          <a:r>
            <a:rPr lang="nl-NL"/>
            <a:t>Met steeds een eigen methode (onderzoeksaanpak)</a:t>
          </a:r>
          <a:endParaRPr lang="en-US"/>
        </a:p>
      </dgm:t>
    </dgm:pt>
    <dgm:pt modelId="{9F73A159-808F-456C-A0BD-BB560313A496}" type="parTrans" cxnId="{F76BF6A9-7328-449D-9B1E-4BF50EEF2DE9}">
      <dgm:prSet/>
      <dgm:spPr/>
      <dgm:t>
        <a:bodyPr/>
        <a:lstStyle/>
        <a:p>
          <a:endParaRPr lang="en-US"/>
        </a:p>
      </dgm:t>
    </dgm:pt>
    <dgm:pt modelId="{0D3AF9D4-0DFC-44F9-8536-DAE08C2F4064}" type="sibTrans" cxnId="{F76BF6A9-7328-449D-9B1E-4BF50EEF2DE9}">
      <dgm:prSet/>
      <dgm:spPr/>
      <dgm:t>
        <a:bodyPr/>
        <a:lstStyle/>
        <a:p>
          <a:endParaRPr lang="en-US"/>
        </a:p>
      </dgm:t>
    </dgm:pt>
    <dgm:pt modelId="{4F943C86-1562-4AC2-9794-3699DF672A99}">
      <dgm:prSet/>
      <dgm:spPr/>
      <dgm:t>
        <a:bodyPr/>
        <a:lstStyle/>
        <a:p>
          <a:r>
            <a:rPr lang="nl-NL" dirty="0"/>
            <a:t>Soms komt die methode erg sterk overeen met een deelopdracht</a:t>
          </a:r>
          <a:r>
            <a:rPr lang="is-IS" dirty="0"/>
            <a:t>…!</a:t>
          </a:r>
          <a:endParaRPr lang="en-US" dirty="0"/>
        </a:p>
      </dgm:t>
    </dgm:pt>
    <dgm:pt modelId="{14EE1716-9198-4FA6-9146-68035E583A73}" type="parTrans" cxnId="{2BB8C732-C12A-4828-87A8-3894ABA1286F}">
      <dgm:prSet/>
      <dgm:spPr/>
      <dgm:t>
        <a:bodyPr/>
        <a:lstStyle/>
        <a:p>
          <a:endParaRPr lang="en-US"/>
        </a:p>
      </dgm:t>
    </dgm:pt>
    <dgm:pt modelId="{09DB6114-FD88-46EC-BF0E-1DC462C122E2}" type="sibTrans" cxnId="{2BB8C732-C12A-4828-87A8-3894ABA1286F}">
      <dgm:prSet/>
      <dgm:spPr/>
      <dgm:t>
        <a:bodyPr/>
        <a:lstStyle/>
        <a:p>
          <a:endParaRPr lang="en-US"/>
        </a:p>
      </dgm:t>
    </dgm:pt>
    <dgm:pt modelId="{48A536FE-18F5-473C-A08F-1356EE1DCD67}" type="pres">
      <dgm:prSet presAssocID="{5D0510BA-F864-45BC-905A-170B69851C6D}" presName="root" presStyleCnt="0">
        <dgm:presLayoutVars>
          <dgm:dir/>
          <dgm:resizeHandles val="exact"/>
        </dgm:presLayoutVars>
      </dgm:prSet>
      <dgm:spPr/>
    </dgm:pt>
    <dgm:pt modelId="{F0FE6ECF-88B4-4D28-AAA6-6515525821DF}" type="pres">
      <dgm:prSet presAssocID="{493FCCCE-B6BE-4EF6-9228-6261D1EC43E5}" presName="compNode" presStyleCnt="0"/>
      <dgm:spPr/>
    </dgm:pt>
    <dgm:pt modelId="{A24A32B2-6338-4A14-B19A-CB8B47252F02}" type="pres">
      <dgm:prSet presAssocID="{493FCCCE-B6BE-4EF6-9228-6261D1EC43E5}" presName="bgRect" presStyleLbl="bgShp" presStyleIdx="0" presStyleCnt="3"/>
      <dgm:spPr/>
    </dgm:pt>
    <dgm:pt modelId="{DDD7B15F-CE7E-4487-BB25-A9C47673F21C}" type="pres">
      <dgm:prSet presAssocID="{493FCCCE-B6BE-4EF6-9228-6261D1EC43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0C9E52DB-AD13-4F20-AB3C-82E947536CBB}" type="pres">
      <dgm:prSet presAssocID="{493FCCCE-B6BE-4EF6-9228-6261D1EC43E5}" presName="spaceRect" presStyleCnt="0"/>
      <dgm:spPr/>
    </dgm:pt>
    <dgm:pt modelId="{76FC78DB-EAB1-47D4-94B0-EEA31617EB4D}" type="pres">
      <dgm:prSet presAssocID="{493FCCCE-B6BE-4EF6-9228-6261D1EC43E5}" presName="parTx" presStyleLbl="revTx" presStyleIdx="0" presStyleCnt="3">
        <dgm:presLayoutVars>
          <dgm:chMax val="0"/>
          <dgm:chPref val="0"/>
        </dgm:presLayoutVars>
      </dgm:prSet>
      <dgm:spPr/>
    </dgm:pt>
    <dgm:pt modelId="{7E68093C-F4A8-443B-B09B-6D41C3475B13}" type="pres">
      <dgm:prSet presAssocID="{0A9A96A3-A187-4489-81BE-A697948F14B4}" presName="sibTrans" presStyleCnt="0"/>
      <dgm:spPr/>
    </dgm:pt>
    <dgm:pt modelId="{CBA57745-7E24-425B-9085-F72F8EDEBB37}" type="pres">
      <dgm:prSet presAssocID="{8F918D25-08B1-4543-806E-5D50103EACBA}" presName="compNode" presStyleCnt="0"/>
      <dgm:spPr/>
    </dgm:pt>
    <dgm:pt modelId="{0814294F-1CEF-4200-A264-C69FF5151A87}" type="pres">
      <dgm:prSet presAssocID="{8F918D25-08B1-4543-806E-5D50103EACBA}" presName="bgRect" presStyleLbl="bgShp" presStyleIdx="1" presStyleCnt="3"/>
      <dgm:spPr/>
    </dgm:pt>
    <dgm:pt modelId="{BA4587C4-3E81-48CE-843E-A9B77E845CB9}" type="pres">
      <dgm:prSet presAssocID="{8F918D25-08B1-4543-806E-5D50103EAC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rkstroom"/>
        </a:ext>
      </dgm:extLst>
    </dgm:pt>
    <dgm:pt modelId="{CDB26F58-CD14-4C20-86DC-73BBFE2CF839}" type="pres">
      <dgm:prSet presAssocID="{8F918D25-08B1-4543-806E-5D50103EACBA}" presName="spaceRect" presStyleCnt="0"/>
      <dgm:spPr/>
    </dgm:pt>
    <dgm:pt modelId="{2AB7DC99-5FF0-4C91-9C43-2988E769ECBF}" type="pres">
      <dgm:prSet presAssocID="{8F918D25-08B1-4543-806E-5D50103EACBA}" presName="parTx" presStyleLbl="revTx" presStyleIdx="1" presStyleCnt="3">
        <dgm:presLayoutVars>
          <dgm:chMax val="0"/>
          <dgm:chPref val="0"/>
        </dgm:presLayoutVars>
      </dgm:prSet>
      <dgm:spPr/>
    </dgm:pt>
    <dgm:pt modelId="{1A9E4CE6-83A1-4579-BC9C-E32523A69D0A}" type="pres">
      <dgm:prSet presAssocID="{0D3AF9D4-0DFC-44F9-8536-DAE08C2F4064}" presName="sibTrans" presStyleCnt="0"/>
      <dgm:spPr/>
    </dgm:pt>
    <dgm:pt modelId="{FB1122AF-7CD7-4E07-8390-4DD823AD8585}" type="pres">
      <dgm:prSet presAssocID="{4F943C86-1562-4AC2-9794-3699DF672A99}" presName="compNode" presStyleCnt="0"/>
      <dgm:spPr/>
    </dgm:pt>
    <dgm:pt modelId="{D1E02430-7703-437A-94ED-DC5F1D22AA44}" type="pres">
      <dgm:prSet presAssocID="{4F943C86-1562-4AC2-9794-3699DF672A99}" presName="bgRect" presStyleLbl="bgShp" presStyleIdx="2" presStyleCnt="3"/>
      <dgm:spPr/>
    </dgm:pt>
    <dgm:pt modelId="{11ACFA65-0A33-44E8-896C-C5D30AC779EE}" type="pres">
      <dgm:prSet presAssocID="{4F943C86-1562-4AC2-9794-3699DF672A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2C7A9879-C53D-42AA-AF00-85120C89F8D2}" type="pres">
      <dgm:prSet presAssocID="{4F943C86-1562-4AC2-9794-3699DF672A99}" presName="spaceRect" presStyleCnt="0"/>
      <dgm:spPr/>
    </dgm:pt>
    <dgm:pt modelId="{414D8B00-DC86-460F-8E00-AE4BF31806D5}" type="pres">
      <dgm:prSet presAssocID="{4F943C86-1562-4AC2-9794-3699DF672A99}" presName="parTx" presStyleLbl="revTx" presStyleIdx="2" presStyleCnt="3">
        <dgm:presLayoutVars>
          <dgm:chMax val="0"/>
          <dgm:chPref val="0"/>
        </dgm:presLayoutVars>
      </dgm:prSet>
      <dgm:spPr/>
    </dgm:pt>
  </dgm:ptLst>
  <dgm:cxnLst>
    <dgm:cxn modelId="{2BB8C732-C12A-4828-87A8-3894ABA1286F}" srcId="{5D0510BA-F864-45BC-905A-170B69851C6D}" destId="{4F943C86-1562-4AC2-9794-3699DF672A99}" srcOrd="2" destOrd="0" parTransId="{14EE1716-9198-4FA6-9146-68035E583A73}" sibTransId="{09DB6114-FD88-46EC-BF0E-1DC462C122E2}"/>
    <dgm:cxn modelId="{9501123B-D233-458F-9172-7E5BA41733BB}" type="presOf" srcId="{493FCCCE-B6BE-4EF6-9228-6261D1EC43E5}" destId="{76FC78DB-EAB1-47D4-94B0-EEA31617EB4D}" srcOrd="0" destOrd="0" presId="urn:microsoft.com/office/officeart/2018/2/layout/IconVerticalSolidList"/>
    <dgm:cxn modelId="{AD523C3C-7E94-4A9C-BE01-418A1432F19E}" type="presOf" srcId="{8F918D25-08B1-4543-806E-5D50103EACBA}" destId="{2AB7DC99-5FF0-4C91-9C43-2988E769ECBF}" srcOrd="0" destOrd="0" presId="urn:microsoft.com/office/officeart/2018/2/layout/IconVerticalSolidList"/>
    <dgm:cxn modelId="{0767197C-0968-48B8-B903-6F605A9285E2}" type="presOf" srcId="{5D0510BA-F864-45BC-905A-170B69851C6D}" destId="{48A536FE-18F5-473C-A08F-1356EE1DCD67}" srcOrd="0" destOrd="0" presId="urn:microsoft.com/office/officeart/2018/2/layout/IconVerticalSolidList"/>
    <dgm:cxn modelId="{F76BF6A9-7328-449D-9B1E-4BF50EEF2DE9}" srcId="{5D0510BA-F864-45BC-905A-170B69851C6D}" destId="{8F918D25-08B1-4543-806E-5D50103EACBA}" srcOrd="1" destOrd="0" parTransId="{9F73A159-808F-456C-A0BD-BB560313A496}" sibTransId="{0D3AF9D4-0DFC-44F9-8536-DAE08C2F4064}"/>
    <dgm:cxn modelId="{534A47D9-3DA5-41C3-910E-430FD253018B}" srcId="{5D0510BA-F864-45BC-905A-170B69851C6D}" destId="{493FCCCE-B6BE-4EF6-9228-6261D1EC43E5}" srcOrd="0" destOrd="0" parTransId="{76BB31BB-707D-4A61-937F-98AE46137947}" sibTransId="{0A9A96A3-A187-4489-81BE-A697948F14B4}"/>
    <dgm:cxn modelId="{55EA50DC-8FB1-449D-B1E3-0C93996690B0}" type="presOf" srcId="{4F943C86-1562-4AC2-9794-3699DF672A99}" destId="{414D8B00-DC86-460F-8E00-AE4BF31806D5}" srcOrd="0" destOrd="0" presId="urn:microsoft.com/office/officeart/2018/2/layout/IconVerticalSolidList"/>
    <dgm:cxn modelId="{A384DBBA-7052-4582-91F8-1AEF9DAAC188}" type="presParOf" srcId="{48A536FE-18F5-473C-A08F-1356EE1DCD67}" destId="{F0FE6ECF-88B4-4D28-AAA6-6515525821DF}" srcOrd="0" destOrd="0" presId="urn:microsoft.com/office/officeart/2018/2/layout/IconVerticalSolidList"/>
    <dgm:cxn modelId="{E8E417CF-1DB7-4BCB-BE23-A0FCED724B24}" type="presParOf" srcId="{F0FE6ECF-88B4-4D28-AAA6-6515525821DF}" destId="{A24A32B2-6338-4A14-B19A-CB8B47252F02}" srcOrd="0" destOrd="0" presId="urn:microsoft.com/office/officeart/2018/2/layout/IconVerticalSolidList"/>
    <dgm:cxn modelId="{B006700F-CDF2-4215-A469-2214FA3DD987}" type="presParOf" srcId="{F0FE6ECF-88B4-4D28-AAA6-6515525821DF}" destId="{DDD7B15F-CE7E-4487-BB25-A9C47673F21C}" srcOrd="1" destOrd="0" presId="urn:microsoft.com/office/officeart/2018/2/layout/IconVerticalSolidList"/>
    <dgm:cxn modelId="{EB86CF83-B2B1-4AA1-B92B-E1FAA7F7F53C}" type="presParOf" srcId="{F0FE6ECF-88B4-4D28-AAA6-6515525821DF}" destId="{0C9E52DB-AD13-4F20-AB3C-82E947536CBB}" srcOrd="2" destOrd="0" presId="urn:microsoft.com/office/officeart/2018/2/layout/IconVerticalSolidList"/>
    <dgm:cxn modelId="{600E1D0D-1B31-424C-A71A-A462201B878B}" type="presParOf" srcId="{F0FE6ECF-88B4-4D28-AAA6-6515525821DF}" destId="{76FC78DB-EAB1-47D4-94B0-EEA31617EB4D}" srcOrd="3" destOrd="0" presId="urn:microsoft.com/office/officeart/2018/2/layout/IconVerticalSolidList"/>
    <dgm:cxn modelId="{12D7B99B-9CD4-47E5-B3E9-638F1AE24461}" type="presParOf" srcId="{48A536FE-18F5-473C-A08F-1356EE1DCD67}" destId="{7E68093C-F4A8-443B-B09B-6D41C3475B13}" srcOrd="1" destOrd="0" presId="urn:microsoft.com/office/officeart/2018/2/layout/IconVerticalSolidList"/>
    <dgm:cxn modelId="{D5952605-A83E-48CF-BB7B-0940227A48F0}" type="presParOf" srcId="{48A536FE-18F5-473C-A08F-1356EE1DCD67}" destId="{CBA57745-7E24-425B-9085-F72F8EDEBB37}" srcOrd="2" destOrd="0" presId="urn:microsoft.com/office/officeart/2018/2/layout/IconVerticalSolidList"/>
    <dgm:cxn modelId="{9B9C8D6B-30FD-4A14-9AC4-F4E90AD36619}" type="presParOf" srcId="{CBA57745-7E24-425B-9085-F72F8EDEBB37}" destId="{0814294F-1CEF-4200-A264-C69FF5151A87}" srcOrd="0" destOrd="0" presId="urn:microsoft.com/office/officeart/2018/2/layout/IconVerticalSolidList"/>
    <dgm:cxn modelId="{4377EE2A-3883-410B-A179-A38DFBF668E9}" type="presParOf" srcId="{CBA57745-7E24-425B-9085-F72F8EDEBB37}" destId="{BA4587C4-3E81-48CE-843E-A9B77E845CB9}" srcOrd="1" destOrd="0" presId="urn:microsoft.com/office/officeart/2018/2/layout/IconVerticalSolidList"/>
    <dgm:cxn modelId="{923515CC-CFDD-4D34-A992-621BAACE11E2}" type="presParOf" srcId="{CBA57745-7E24-425B-9085-F72F8EDEBB37}" destId="{CDB26F58-CD14-4C20-86DC-73BBFE2CF839}" srcOrd="2" destOrd="0" presId="urn:microsoft.com/office/officeart/2018/2/layout/IconVerticalSolidList"/>
    <dgm:cxn modelId="{2DA48FD1-727C-45FA-A5AF-B5D2F129FA30}" type="presParOf" srcId="{CBA57745-7E24-425B-9085-F72F8EDEBB37}" destId="{2AB7DC99-5FF0-4C91-9C43-2988E769ECBF}" srcOrd="3" destOrd="0" presId="urn:microsoft.com/office/officeart/2018/2/layout/IconVerticalSolidList"/>
    <dgm:cxn modelId="{F41B9C1C-3D9D-4C2E-836C-AC97DD057E37}" type="presParOf" srcId="{48A536FE-18F5-473C-A08F-1356EE1DCD67}" destId="{1A9E4CE6-83A1-4579-BC9C-E32523A69D0A}" srcOrd="3" destOrd="0" presId="urn:microsoft.com/office/officeart/2018/2/layout/IconVerticalSolidList"/>
    <dgm:cxn modelId="{7B96ACDD-F9E0-41EE-85EE-C4C4F57A4999}" type="presParOf" srcId="{48A536FE-18F5-473C-A08F-1356EE1DCD67}" destId="{FB1122AF-7CD7-4E07-8390-4DD823AD8585}" srcOrd="4" destOrd="0" presId="urn:microsoft.com/office/officeart/2018/2/layout/IconVerticalSolidList"/>
    <dgm:cxn modelId="{A766CCF6-EB60-4556-8768-B57E536A0EA6}" type="presParOf" srcId="{FB1122AF-7CD7-4E07-8390-4DD823AD8585}" destId="{D1E02430-7703-437A-94ED-DC5F1D22AA44}" srcOrd="0" destOrd="0" presId="urn:microsoft.com/office/officeart/2018/2/layout/IconVerticalSolidList"/>
    <dgm:cxn modelId="{E5D37988-9D42-4819-9FF7-DAF8F1928508}" type="presParOf" srcId="{FB1122AF-7CD7-4E07-8390-4DD823AD8585}" destId="{11ACFA65-0A33-44E8-896C-C5D30AC779EE}" srcOrd="1" destOrd="0" presId="urn:microsoft.com/office/officeart/2018/2/layout/IconVerticalSolidList"/>
    <dgm:cxn modelId="{5E722D62-7475-42F5-9514-5967F19ADBB3}" type="presParOf" srcId="{FB1122AF-7CD7-4E07-8390-4DD823AD8585}" destId="{2C7A9879-C53D-42AA-AF00-85120C89F8D2}" srcOrd="2" destOrd="0" presId="urn:microsoft.com/office/officeart/2018/2/layout/IconVerticalSolidList"/>
    <dgm:cxn modelId="{D3A02866-F0CA-437D-B05D-992E4769C8CC}" type="presParOf" srcId="{FB1122AF-7CD7-4E07-8390-4DD823AD8585}" destId="{414D8B00-DC86-460F-8E00-AE4BF31806D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865E52-45D8-40BE-89B4-69A7F37724D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0B06D92-8F6A-4302-87DB-058132C7FA8F}">
      <dgm:prSet custT="1"/>
      <dgm:spPr/>
      <dgm:t>
        <a:bodyPr/>
        <a:lstStyle/>
        <a:p>
          <a:pPr>
            <a:lnSpc>
              <a:spcPct val="100000"/>
            </a:lnSpc>
          </a:pPr>
          <a:r>
            <a:rPr lang="nl-NL" sz="2400" b="1" dirty="0"/>
            <a:t>Methode: </a:t>
          </a:r>
          <a:r>
            <a:rPr lang="nl-NL" sz="2400" dirty="0"/>
            <a:t>“Denk- en werkwijze die wordt gevolgd bij het oplossen van een wetenschappelijk probleem of van een praktijkprobleem.”</a:t>
          </a:r>
          <a:endParaRPr lang="en-US" sz="2400" dirty="0"/>
        </a:p>
      </dgm:t>
    </dgm:pt>
    <dgm:pt modelId="{0F9DCB67-7A32-465E-9560-6442FFDAD1ED}" type="parTrans" cxnId="{B2508230-1A24-4492-AF89-B433C9817ABB}">
      <dgm:prSet/>
      <dgm:spPr/>
      <dgm:t>
        <a:bodyPr/>
        <a:lstStyle/>
        <a:p>
          <a:endParaRPr lang="en-US"/>
        </a:p>
      </dgm:t>
    </dgm:pt>
    <dgm:pt modelId="{CAEB9A83-E199-4303-A5A0-2B6986FB823E}" type="sibTrans" cxnId="{B2508230-1A24-4492-AF89-B433C9817ABB}">
      <dgm:prSet/>
      <dgm:spPr/>
      <dgm:t>
        <a:bodyPr/>
        <a:lstStyle/>
        <a:p>
          <a:endParaRPr lang="en-US"/>
        </a:p>
      </dgm:t>
    </dgm:pt>
    <dgm:pt modelId="{04330D08-5C01-4D26-BA02-F6D75A9456F5}" type="pres">
      <dgm:prSet presAssocID="{65865E52-45D8-40BE-89B4-69A7F37724D0}" presName="root" presStyleCnt="0">
        <dgm:presLayoutVars>
          <dgm:dir/>
          <dgm:resizeHandles val="exact"/>
        </dgm:presLayoutVars>
      </dgm:prSet>
      <dgm:spPr/>
    </dgm:pt>
    <dgm:pt modelId="{36C5236D-EB73-4A58-839B-F25DB0E0A5A3}" type="pres">
      <dgm:prSet presAssocID="{D0B06D92-8F6A-4302-87DB-058132C7FA8F}" presName="compNode" presStyleCnt="0"/>
      <dgm:spPr/>
    </dgm:pt>
    <dgm:pt modelId="{557D5730-A2C3-414F-AFC1-5C5473BF1234}" type="pres">
      <dgm:prSet presAssocID="{D0B06D92-8F6A-4302-87DB-058132C7FA8F}" presName="bgRect" presStyleLbl="bgShp" presStyleIdx="0" presStyleCnt="1" custScaleY="195652" custLinFactNeighborX="-353" custLinFactNeighborY="21875"/>
      <dgm:spPr/>
    </dgm:pt>
    <dgm:pt modelId="{E9F4B81A-0E05-4454-AFC0-112F4C8439E1}" type="pres">
      <dgm:prSet presAssocID="{D0B06D92-8F6A-4302-87DB-058132C7FA8F}" presName="iconRect" presStyleLbl="node1" presStyleIdx="0" presStyleCnt="1" custLinFactNeighborY="3370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k"/>
        </a:ext>
      </dgm:extLst>
    </dgm:pt>
    <dgm:pt modelId="{0F479100-4BD7-48B2-BA9C-3CE149678295}" type="pres">
      <dgm:prSet presAssocID="{D0B06D92-8F6A-4302-87DB-058132C7FA8F}" presName="spaceRect" presStyleCnt="0"/>
      <dgm:spPr/>
    </dgm:pt>
    <dgm:pt modelId="{3B972962-AFBF-44C9-86E2-1F39E9B4ADF8}" type="pres">
      <dgm:prSet presAssocID="{D0B06D92-8F6A-4302-87DB-058132C7FA8F}" presName="parTx" presStyleLbl="revTx" presStyleIdx="0" presStyleCnt="1" custLinFactNeighborY="18538">
        <dgm:presLayoutVars>
          <dgm:chMax val="0"/>
          <dgm:chPref val="0"/>
        </dgm:presLayoutVars>
      </dgm:prSet>
      <dgm:spPr/>
    </dgm:pt>
  </dgm:ptLst>
  <dgm:cxnLst>
    <dgm:cxn modelId="{B2508230-1A24-4492-AF89-B433C9817ABB}" srcId="{65865E52-45D8-40BE-89B4-69A7F37724D0}" destId="{D0B06D92-8F6A-4302-87DB-058132C7FA8F}" srcOrd="0" destOrd="0" parTransId="{0F9DCB67-7A32-465E-9560-6442FFDAD1ED}" sibTransId="{CAEB9A83-E199-4303-A5A0-2B6986FB823E}"/>
    <dgm:cxn modelId="{50CC5047-3E95-4ED5-9C83-6DBD5594651C}" type="presOf" srcId="{65865E52-45D8-40BE-89B4-69A7F37724D0}" destId="{04330D08-5C01-4D26-BA02-F6D75A9456F5}" srcOrd="0" destOrd="0" presId="urn:microsoft.com/office/officeart/2018/2/layout/IconVerticalSolidList"/>
    <dgm:cxn modelId="{A94B59D5-483A-4A64-B0F6-2BFD279FD194}" type="presOf" srcId="{D0B06D92-8F6A-4302-87DB-058132C7FA8F}" destId="{3B972962-AFBF-44C9-86E2-1F39E9B4ADF8}" srcOrd="0" destOrd="0" presId="urn:microsoft.com/office/officeart/2018/2/layout/IconVerticalSolidList"/>
    <dgm:cxn modelId="{E293E7BC-7760-462A-9EF9-8CF92983045B}" type="presParOf" srcId="{04330D08-5C01-4D26-BA02-F6D75A9456F5}" destId="{36C5236D-EB73-4A58-839B-F25DB0E0A5A3}" srcOrd="0" destOrd="0" presId="urn:microsoft.com/office/officeart/2018/2/layout/IconVerticalSolidList"/>
    <dgm:cxn modelId="{B1FF0099-D971-4790-84DA-5EE2B8526402}" type="presParOf" srcId="{36C5236D-EB73-4A58-839B-F25DB0E0A5A3}" destId="{557D5730-A2C3-414F-AFC1-5C5473BF1234}" srcOrd="0" destOrd="0" presId="urn:microsoft.com/office/officeart/2018/2/layout/IconVerticalSolidList"/>
    <dgm:cxn modelId="{2185F155-A5A7-4529-9A8B-C45D5AE42EDE}" type="presParOf" srcId="{36C5236D-EB73-4A58-839B-F25DB0E0A5A3}" destId="{E9F4B81A-0E05-4454-AFC0-112F4C8439E1}" srcOrd="1" destOrd="0" presId="urn:microsoft.com/office/officeart/2018/2/layout/IconVerticalSolidList"/>
    <dgm:cxn modelId="{E87A5701-56EB-499A-A0BB-20721203E561}" type="presParOf" srcId="{36C5236D-EB73-4A58-839B-F25DB0E0A5A3}" destId="{0F479100-4BD7-48B2-BA9C-3CE149678295}" srcOrd="2" destOrd="0" presId="urn:microsoft.com/office/officeart/2018/2/layout/IconVerticalSolidList"/>
    <dgm:cxn modelId="{FF4168A2-15F1-4C27-AF4D-687FA60F1EA6}" type="presParOf" srcId="{36C5236D-EB73-4A58-839B-F25DB0E0A5A3}" destId="{3B972962-AFBF-44C9-86E2-1F39E9B4ADF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6267B-0A4C-4127-82D3-45B6E753ABB8}">
      <dsp:nvSpPr>
        <dsp:cNvPr id="0" name=""/>
        <dsp:cNvSpPr/>
      </dsp:nvSpPr>
      <dsp:spPr>
        <a:xfrm>
          <a:off x="0" y="611243"/>
          <a:ext cx="6263640" cy="4282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None/>
          </a:pPr>
          <a:r>
            <a:rPr lang="nl-NL" sz="6000" kern="1200" dirty="0"/>
            <a:t>Nodig voor stage en afstuderen, maar zeker ook op de werkvloer!</a:t>
          </a:r>
          <a:endParaRPr lang="en-US" sz="6000" kern="1200" dirty="0"/>
        </a:p>
      </dsp:txBody>
      <dsp:txXfrm>
        <a:off x="209040" y="820283"/>
        <a:ext cx="5845560" cy="3864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6267B-0A4C-4127-82D3-45B6E753ABB8}">
      <dsp:nvSpPr>
        <dsp:cNvPr id="0" name=""/>
        <dsp:cNvSpPr/>
      </dsp:nvSpPr>
      <dsp:spPr>
        <a:xfrm>
          <a:off x="0" y="851093"/>
          <a:ext cx="6263640" cy="3802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nl-NL" sz="5400" kern="1200" dirty="0"/>
            <a:t>Je zoekt vaak iets nieuws uit voor het bedrijf, je collega’s willen het weten!</a:t>
          </a:r>
          <a:endParaRPr lang="en-US" sz="5400" kern="1200" dirty="0"/>
        </a:p>
      </dsp:txBody>
      <dsp:txXfrm>
        <a:off x="185623" y="1036716"/>
        <a:ext cx="5892394" cy="3431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6DB0F-C028-4CEB-829F-7EA71D1C17EA}">
      <dsp:nvSpPr>
        <dsp:cNvPr id="0" name=""/>
        <dsp:cNvSpPr/>
      </dsp:nvSpPr>
      <dsp:spPr>
        <a:xfrm>
          <a:off x="0" y="145562"/>
          <a:ext cx="6002110" cy="110564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nl-NL" sz="2100" kern="1200">
              <a:latin typeface="Arial" panose="020B0604020202020204" pitchFamily="34" charset="0"/>
              <a:cs typeface="Arial" panose="020B0604020202020204" pitchFamily="34" charset="0"/>
            </a:rPr>
            <a:t>‘</a:t>
          </a:r>
          <a:r>
            <a:rPr lang="nl-NL" sz="2100" i="1" kern="1200">
              <a:latin typeface="Arial" panose="020B0604020202020204" pitchFamily="34" charset="0"/>
              <a:cs typeface="Arial" panose="020B0604020202020204" pitchFamily="34" charset="0"/>
            </a:rPr>
            <a:t>Onderzoeken is het methodisch beantwoorden van vragen, dat leidt tot relevante kennis.’  </a:t>
          </a:r>
          <a:br>
            <a:rPr lang="nl-NL" sz="2100" i="1" kern="1200">
              <a:latin typeface="Arial" panose="020B0604020202020204" pitchFamily="34" charset="0"/>
              <a:cs typeface="Arial" panose="020B0604020202020204" pitchFamily="34" charset="0"/>
            </a:rPr>
          </a:br>
          <a:r>
            <a:rPr lang="nl-NL" sz="2100" i="1" kern="1200">
              <a:latin typeface="Arial" panose="020B0604020202020204" pitchFamily="34" charset="0"/>
              <a:cs typeface="Arial" panose="020B0604020202020204" pitchFamily="34" charset="0"/>
            </a:rPr>
            <a:t>(Andriessen, 2014)</a:t>
          </a:r>
          <a:endParaRPr lang="en-US" sz="2100" kern="1200">
            <a:latin typeface="Arial" panose="020B0604020202020204" pitchFamily="34" charset="0"/>
            <a:cs typeface="Arial" panose="020B0604020202020204" pitchFamily="34" charset="0"/>
          </a:endParaRPr>
        </a:p>
      </dsp:txBody>
      <dsp:txXfrm>
        <a:off x="53973" y="199535"/>
        <a:ext cx="5894164" cy="997703"/>
      </dsp:txXfrm>
    </dsp:sp>
    <dsp:sp modelId="{76A0FA68-AF4E-4582-B153-05F520DD93CC}">
      <dsp:nvSpPr>
        <dsp:cNvPr id="0" name=""/>
        <dsp:cNvSpPr/>
      </dsp:nvSpPr>
      <dsp:spPr>
        <a:xfrm>
          <a:off x="0" y="1311692"/>
          <a:ext cx="6002110" cy="1105649"/>
        </a:xfrm>
        <a:prstGeom prst="round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nl-NL" sz="2100" kern="1200">
              <a:latin typeface="Arial" panose="020B0604020202020204" pitchFamily="34" charset="0"/>
              <a:cs typeface="Arial" panose="020B0604020202020204" pitchFamily="34" charset="0"/>
            </a:rPr>
            <a:t>Maar voor je een vraag methodisch kunt beantwoorden…</a:t>
          </a:r>
          <a:endParaRPr lang="en-US" sz="2100" kern="1200">
            <a:latin typeface="Arial" panose="020B0604020202020204" pitchFamily="34" charset="0"/>
            <a:cs typeface="Arial" panose="020B0604020202020204" pitchFamily="34" charset="0"/>
          </a:endParaRPr>
        </a:p>
      </dsp:txBody>
      <dsp:txXfrm>
        <a:off x="53973" y="1365665"/>
        <a:ext cx="5894164" cy="997703"/>
      </dsp:txXfrm>
    </dsp:sp>
    <dsp:sp modelId="{1C6508DB-D25A-4711-8485-F3F4683DB3C7}">
      <dsp:nvSpPr>
        <dsp:cNvPr id="0" name=""/>
        <dsp:cNvSpPr/>
      </dsp:nvSpPr>
      <dsp:spPr>
        <a:xfrm>
          <a:off x="0" y="2477822"/>
          <a:ext cx="6002110" cy="1105649"/>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nl-NL" sz="2100" kern="1200"/>
            <a:t>…</a:t>
          </a:r>
          <a:r>
            <a:rPr lang="nl-NL" sz="2100" kern="1200">
              <a:latin typeface="Arial" panose="020B0604020202020204" pitchFamily="34" charset="0"/>
              <a:cs typeface="Arial" panose="020B0604020202020204" pitchFamily="34" charset="0"/>
            </a:rPr>
            <a:t>moet je eerst de juiste vraag stellen</a:t>
          </a:r>
          <a:endParaRPr lang="en-US" sz="2100" kern="1200">
            <a:latin typeface="Arial" panose="020B0604020202020204" pitchFamily="34" charset="0"/>
            <a:cs typeface="Arial" panose="020B0604020202020204" pitchFamily="34" charset="0"/>
          </a:endParaRPr>
        </a:p>
      </dsp:txBody>
      <dsp:txXfrm>
        <a:off x="53973" y="2531795"/>
        <a:ext cx="5894164" cy="997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A6DA9-91BE-4835-8D0A-B1B1E439A89C}">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1A7667-6D7F-4F48-AD48-E752A27F838F}">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Doel: opsplitsen van de hoofdvraag in goed afgebakende, ‘behapbare’ vragen.</a:t>
          </a:r>
        </a:p>
      </dsp:txBody>
      <dsp:txXfrm>
        <a:off x="696297" y="538547"/>
        <a:ext cx="4171627" cy="2590157"/>
      </dsp:txXfrm>
    </dsp:sp>
    <dsp:sp modelId="{71F03D72-7F91-4BEA-BF3A-6C647AFC8CFE}">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712B3B-1A05-4D20-BCB7-D40302EA841C}">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Per deelvraag wordt een specifiek aspect van de hoofdvraag onderzocht</a:t>
          </a:r>
        </a:p>
      </dsp:txBody>
      <dsp:txXfrm>
        <a:off x="5991936" y="538547"/>
        <a:ext cx="4171627" cy="25901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A32B2-6338-4A14-B19A-CB8B47252F02}">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7B15F-CE7E-4487-BB25-A9C47673F21C}">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FC78DB-EAB1-47D4-94B0-EEA31617EB4D}">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nl-NL" sz="2500" kern="1200"/>
            <a:t>Elke deelvraag leidt tot een apart ‘onderzoekje’</a:t>
          </a:r>
          <a:endParaRPr lang="en-US" sz="2500" kern="1200"/>
        </a:p>
      </dsp:txBody>
      <dsp:txXfrm>
        <a:off x="1816103" y="671"/>
        <a:ext cx="4447536" cy="1572384"/>
      </dsp:txXfrm>
    </dsp:sp>
    <dsp:sp modelId="{0814294F-1CEF-4200-A264-C69FF5151A87}">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587C4-3E81-48CE-843E-A9B77E845CB9}">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B7DC99-5FF0-4C91-9C43-2988E769ECBF}">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nl-NL" sz="2500" kern="1200"/>
            <a:t>Met steeds een eigen methode (onderzoeksaanpak)</a:t>
          </a:r>
          <a:endParaRPr lang="en-US" sz="2500" kern="1200"/>
        </a:p>
      </dsp:txBody>
      <dsp:txXfrm>
        <a:off x="1816103" y="1966151"/>
        <a:ext cx="4447536" cy="1572384"/>
      </dsp:txXfrm>
    </dsp:sp>
    <dsp:sp modelId="{D1E02430-7703-437A-94ED-DC5F1D22AA44}">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ACFA65-0A33-44E8-896C-C5D30AC779EE}">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4D8B00-DC86-460F-8E00-AE4BF31806D5}">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nl-NL" sz="2500" kern="1200" dirty="0"/>
            <a:t>Soms komt die methode erg sterk overeen met een deelopdracht</a:t>
          </a:r>
          <a:r>
            <a:rPr lang="is-IS" sz="2500" kern="1200" dirty="0"/>
            <a:t>…!</a:t>
          </a:r>
          <a:endParaRPr lang="en-US" sz="2500" kern="1200" dirty="0"/>
        </a:p>
      </dsp:txBody>
      <dsp:txXfrm>
        <a:off x="1816103" y="3931632"/>
        <a:ext cx="4447536" cy="15723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D5730-A2C3-414F-AFC1-5C5473BF1234}">
      <dsp:nvSpPr>
        <dsp:cNvPr id="0" name=""/>
        <dsp:cNvSpPr/>
      </dsp:nvSpPr>
      <dsp:spPr>
        <a:xfrm>
          <a:off x="0" y="1318058"/>
          <a:ext cx="6999021" cy="378162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F4B81A-0E05-4454-AFC0-112F4C8439E1}">
      <dsp:nvSpPr>
        <dsp:cNvPr id="0" name=""/>
        <dsp:cNvSpPr/>
      </dsp:nvSpPr>
      <dsp:spPr>
        <a:xfrm>
          <a:off x="584681" y="2612847"/>
          <a:ext cx="1063056" cy="1063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72962-AFBF-44C9-86E2-1F39E9B4ADF8}">
      <dsp:nvSpPr>
        <dsp:cNvPr id="0" name=""/>
        <dsp:cNvSpPr/>
      </dsp:nvSpPr>
      <dsp:spPr>
        <a:xfrm>
          <a:off x="2232419" y="2177955"/>
          <a:ext cx="4766601" cy="1932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558" tIns="204558" rIns="204558" bIns="204558" numCol="1" spcCol="1270" anchor="ctr" anchorCtr="0">
          <a:noAutofit/>
        </a:bodyPr>
        <a:lstStyle/>
        <a:p>
          <a:pPr marL="0" lvl="0" indent="0" algn="l" defTabSz="1066800">
            <a:lnSpc>
              <a:spcPct val="100000"/>
            </a:lnSpc>
            <a:spcBef>
              <a:spcPct val="0"/>
            </a:spcBef>
            <a:spcAft>
              <a:spcPct val="35000"/>
            </a:spcAft>
            <a:buNone/>
          </a:pPr>
          <a:r>
            <a:rPr lang="nl-NL" sz="2400" b="1" kern="1200" dirty="0"/>
            <a:t>Methode: </a:t>
          </a:r>
          <a:r>
            <a:rPr lang="nl-NL" sz="2400" kern="1200" dirty="0"/>
            <a:t>“Denk- en werkwijze die wordt gevolgd bij het oplossen van een wetenschappelijk probleem of van een praktijkprobleem.”</a:t>
          </a:r>
          <a:endParaRPr lang="en-US" sz="2400" kern="1200" dirty="0"/>
        </a:p>
      </dsp:txBody>
      <dsp:txXfrm>
        <a:off x="2232419" y="2177955"/>
        <a:ext cx="4766601" cy="19328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FC8498-B473-C745-A4C4-1B279622099D}" type="datetimeFigureOut">
              <a:rPr lang="en-US" smtClean="0"/>
              <a:t>3/17/2025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0EEF65-DD81-5745-9AD2-CC7B6D88D022}" type="slidenum">
              <a:rPr lang="en-US" smtClean="0"/>
              <a:t>‹#›</a:t>
            </a:fld>
            <a:endParaRPr lang="en-US"/>
          </a:p>
        </p:txBody>
      </p:sp>
    </p:spTree>
    <p:extLst>
      <p:ext uri="{BB962C8B-B14F-4D97-AF65-F5344CB8AC3E}">
        <p14:creationId xmlns:p14="http://schemas.microsoft.com/office/powerpoint/2010/main" val="1595204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F4DCB6-E0DC-4059-AC40-1D108BEC67DF}" type="slidenum">
              <a:rPr lang="nl-NL" smtClean="0"/>
              <a:t>‹#›</a:t>
            </a:fld>
            <a:endParaRPr lang="nl-NL"/>
          </a:p>
        </p:txBody>
      </p:sp>
    </p:spTree>
    <p:extLst>
      <p:ext uri="{BB962C8B-B14F-4D97-AF65-F5344CB8AC3E}">
        <p14:creationId xmlns:p14="http://schemas.microsoft.com/office/powerpoint/2010/main" val="4068081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b="0" i="0" kern="1200" dirty="0">
                <a:solidFill>
                  <a:schemeClr val="tx1"/>
                </a:solidFill>
                <a:effectLst/>
                <a:latin typeface="+mn-lt"/>
                <a:ea typeface="+mn-ea"/>
                <a:cs typeface="+mn-cs"/>
              </a:rPr>
              <a:t>PRAKTISCH RELEVANT ÉN METHODISCH GRONDIG?</a:t>
            </a:r>
          </a:p>
          <a:p>
            <a:r>
              <a:rPr lang="nl-NL" sz="1200" b="0" i="0" kern="1200" dirty="0">
                <a:solidFill>
                  <a:schemeClr val="tx1"/>
                </a:solidFill>
                <a:effectLst/>
                <a:latin typeface="+mn-lt"/>
                <a:ea typeface="+mn-ea"/>
                <a:cs typeface="+mn-cs"/>
              </a:rPr>
              <a:t>D. Andriessen (2014)</a:t>
            </a:r>
          </a:p>
          <a:p>
            <a:r>
              <a:rPr lang="nl-NL" sz="1200" b="0" i="0" kern="1200" dirty="0">
                <a:solidFill>
                  <a:schemeClr val="tx1"/>
                </a:solidFill>
                <a:effectLst/>
                <a:latin typeface="+mn-lt"/>
                <a:ea typeface="+mn-ea"/>
                <a:cs typeface="+mn-cs"/>
              </a:rPr>
              <a:t>Met medewerking van Dan Greve en René Butter, </a:t>
            </a:r>
          </a:p>
          <a:p>
            <a:r>
              <a:rPr lang="nl-NL" sz="1200" b="0" i="0" kern="1200" dirty="0">
                <a:solidFill>
                  <a:schemeClr val="tx1"/>
                </a:solidFill>
                <a:effectLst/>
                <a:latin typeface="+mn-lt"/>
                <a:ea typeface="+mn-ea"/>
                <a:cs typeface="+mn-cs"/>
              </a:rPr>
              <a:t>lid kenniskring Methodologie van Praktijkgericht Onderzoek </a:t>
            </a:r>
          </a:p>
          <a:p>
            <a:r>
              <a:rPr lang="nl-NL" sz="1200" b="0" i="0" kern="1200" dirty="0">
                <a:solidFill>
                  <a:schemeClr val="tx1"/>
                </a:solidFill>
                <a:effectLst/>
                <a:latin typeface="+mn-lt"/>
                <a:ea typeface="+mn-ea"/>
                <a:cs typeface="+mn-cs"/>
              </a:rPr>
              <a:t>ISBN (EAN) 978-90-8928-077-0</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F4DCB6-E0DC-4059-AC40-1D108BEC67D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699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sleutel tot een goed onderzoeksproject zit ‘m in het op een slimme manier combineren van methoden. Je doorloopt</a:t>
            </a:r>
            <a:r>
              <a:rPr lang="nl-NL" baseline="0" dirty="0"/>
              <a:t> dan een pad door de </a:t>
            </a:r>
            <a:r>
              <a:rPr lang="nl-NL" baseline="0" dirty="0" err="1"/>
              <a:t>methodenkaart</a:t>
            </a:r>
            <a:endParaRPr lang="nl-NL" baseline="0" dirty="0"/>
          </a:p>
          <a:p>
            <a:r>
              <a:rPr lang="nl-NL" dirty="0"/>
              <a:t>Het figuur komt uit het NIOC-artikel</a:t>
            </a:r>
            <a:r>
              <a:rPr lang="nl-NL" baseline="0" dirty="0"/>
              <a:t> over de </a:t>
            </a:r>
            <a:r>
              <a:rPr lang="nl-NL" baseline="0" dirty="0" err="1"/>
              <a:t>methodenkaart</a:t>
            </a:r>
            <a:endParaRPr lang="nl-NL" baseline="0" dirty="0"/>
          </a:p>
          <a:p>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 TRIANGULATIE: EEN BASIS VOOR DE ONDERZOEKSLEERLIJN IN ICT EN MEDIA ONDERWIJS </a:t>
            </a:r>
          </a:p>
          <a:p>
            <a:r>
              <a:rPr lang="nl-NL" sz="1200" b="0" i="0" u="none" strike="noStrike" kern="1200" baseline="0" dirty="0">
                <a:solidFill>
                  <a:schemeClr val="tx1"/>
                </a:solidFill>
                <a:latin typeface="+mn-lt"/>
                <a:ea typeface="+mn-ea"/>
                <a:cs typeface="+mn-cs"/>
              </a:rPr>
              <a:t>Koen van Turnhout, Sabine </a:t>
            </a:r>
            <a:r>
              <a:rPr lang="nl-NL" sz="1200" b="0" i="0" u="none" strike="noStrike" kern="1200" baseline="0" dirty="0" err="1">
                <a:solidFill>
                  <a:schemeClr val="tx1"/>
                </a:solidFill>
                <a:latin typeface="+mn-lt"/>
                <a:ea typeface="+mn-ea"/>
                <a:cs typeface="+mn-cs"/>
              </a:rPr>
              <a:t>Craenmehr</a:t>
            </a:r>
            <a:r>
              <a:rPr lang="nl-NL" sz="1200" b="0" i="0" u="none" strike="noStrike" kern="1200" baseline="0" dirty="0">
                <a:solidFill>
                  <a:schemeClr val="tx1"/>
                </a:solidFill>
                <a:latin typeface="+mn-lt"/>
                <a:ea typeface="+mn-ea"/>
                <a:cs typeface="+mn-cs"/>
              </a:rPr>
              <a:t>, Robert Holwerda, Mike </a:t>
            </a:r>
            <a:r>
              <a:rPr lang="nl-NL" sz="1200" b="0" i="0" u="none" strike="noStrike" kern="1200" baseline="0" dirty="0" err="1">
                <a:solidFill>
                  <a:schemeClr val="tx1"/>
                </a:solidFill>
                <a:latin typeface="+mn-lt"/>
                <a:ea typeface="+mn-ea"/>
                <a:cs typeface="+mn-cs"/>
              </a:rPr>
              <a:t>Menijn</a:t>
            </a:r>
            <a:r>
              <a:rPr lang="nl-NL" sz="1200" b="0" i="0" u="none" strike="noStrike" kern="1200" baseline="0" dirty="0">
                <a:solidFill>
                  <a:schemeClr val="tx1"/>
                </a:solidFill>
                <a:latin typeface="+mn-lt"/>
                <a:ea typeface="+mn-ea"/>
                <a:cs typeface="+mn-cs"/>
              </a:rPr>
              <a:t>, Jan-Pieter Zwart, René Bakker </a:t>
            </a:r>
            <a:endParaRPr lang="nl-NL" dirty="0"/>
          </a:p>
          <a:p>
            <a:r>
              <a:rPr lang="nl-NL" baseline="0" dirty="0"/>
              <a:t>, die aansluit bij jouw opdracht en bijdraagt aan het gewenste eindresultaat. Veel verschillende paden zijn mogelijk.</a:t>
            </a:r>
            <a:endParaRPr lang="nl-NL" dirty="0"/>
          </a:p>
        </p:txBody>
      </p:sp>
      <p:sp>
        <p:nvSpPr>
          <p:cNvPr id="4" name="Tijdelijke aanduiding voor dianummer 3"/>
          <p:cNvSpPr>
            <a:spLocks noGrp="1"/>
          </p:cNvSpPr>
          <p:nvPr>
            <p:ph type="sldNum" sz="quarter" idx="10"/>
          </p:nvPr>
        </p:nvSpPr>
        <p:spPr/>
        <p:txBody>
          <a:bodyPr/>
          <a:lstStyle/>
          <a:p>
            <a:fld id="{AAF4DCB6-E0DC-4059-AC40-1D108BEC67DF}" type="slidenum">
              <a:rPr lang="nl-NL" smtClean="0"/>
              <a:t>17</a:t>
            </a:fld>
            <a:endParaRPr lang="nl-NL"/>
          </a:p>
        </p:txBody>
      </p:sp>
    </p:spTree>
    <p:extLst>
      <p:ext uri="{BB962C8B-B14F-4D97-AF65-F5344CB8AC3E}">
        <p14:creationId xmlns:p14="http://schemas.microsoft.com/office/powerpoint/2010/main" val="2321675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 sleutel tot een goed onderzoeksproject zit ‘m in het op een slimme manier combineren van methoden. Je doorloopt</a:t>
            </a:r>
            <a:r>
              <a:rPr lang="nl-NL" baseline="0" dirty="0"/>
              <a:t> dan een pad door de </a:t>
            </a:r>
            <a:r>
              <a:rPr lang="nl-NL" baseline="0" dirty="0" err="1"/>
              <a:t>methodenkaart</a:t>
            </a:r>
            <a:endParaRPr lang="nl-NL" baseline="0" dirty="0"/>
          </a:p>
          <a:p>
            <a:endParaRPr lang="nl-NL" sz="1200" b="0" i="0" u="none" strike="noStrike" kern="1200" baseline="0" dirty="0">
              <a:solidFill>
                <a:schemeClr val="tx1"/>
              </a:solidFill>
              <a:latin typeface="+mn-lt"/>
              <a:ea typeface="+mn-ea"/>
              <a:cs typeface="+mn-cs"/>
            </a:endParaRPr>
          </a:p>
          <a:p>
            <a:r>
              <a:rPr lang="en-US" dirty="0" err="1"/>
              <a:t>Bron</a:t>
            </a:r>
            <a:r>
              <a:rPr lang="en-US" dirty="0"/>
              <a:t>: https://onderzoek.hbo-i.nl/index.php/Methoden_Toolkit_HBO-i</a:t>
            </a:r>
          </a:p>
        </p:txBody>
      </p:sp>
      <p:sp>
        <p:nvSpPr>
          <p:cNvPr id="4" name="Tijdelijke aanduiding voor dianummer 3"/>
          <p:cNvSpPr>
            <a:spLocks noGrp="1"/>
          </p:cNvSpPr>
          <p:nvPr>
            <p:ph type="sldNum" sz="quarter" idx="10"/>
          </p:nvPr>
        </p:nvSpPr>
        <p:spPr/>
        <p:txBody>
          <a:bodyPr/>
          <a:lstStyle/>
          <a:p>
            <a:fld id="{AAF4DCB6-E0DC-4059-AC40-1D108BEC67DF}" type="slidenum">
              <a:rPr lang="nl-NL" smtClean="0"/>
              <a:t>19</a:t>
            </a:fld>
            <a:endParaRPr lang="nl-NL"/>
          </a:p>
        </p:txBody>
      </p:sp>
    </p:spTree>
    <p:extLst>
      <p:ext uri="{BB962C8B-B14F-4D97-AF65-F5344CB8AC3E}">
        <p14:creationId xmlns:p14="http://schemas.microsoft.com/office/powerpoint/2010/main" val="1576717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Extra, ter inspiratie</a:t>
            </a:r>
          </a:p>
        </p:txBody>
      </p:sp>
      <p:sp>
        <p:nvSpPr>
          <p:cNvPr id="4" name="Slide Number Placeholder 3"/>
          <p:cNvSpPr>
            <a:spLocks noGrp="1"/>
          </p:cNvSpPr>
          <p:nvPr>
            <p:ph type="sldNum" sz="quarter" idx="5"/>
          </p:nvPr>
        </p:nvSpPr>
        <p:spPr/>
        <p:txBody>
          <a:bodyPr/>
          <a:lstStyle/>
          <a:p>
            <a:fld id="{AAF4DCB6-E0DC-4059-AC40-1D108BEC67DF}" type="slidenum">
              <a:rPr lang="nl-NL" smtClean="0"/>
              <a:t>20</a:t>
            </a:fld>
            <a:endParaRPr lang="nl-NL"/>
          </a:p>
        </p:txBody>
      </p:sp>
    </p:spTree>
    <p:extLst>
      <p:ext uri="{BB962C8B-B14F-4D97-AF65-F5344CB8AC3E}">
        <p14:creationId xmlns:p14="http://schemas.microsoft.com/office/powerpoint/2010/main" val="412751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Gebruik</a:t>
            </a:r>
            <a:r>
              <a:rPr lang="en-GB" dirty="0"/>
              <a:t> </a:t>
            </a:r>
            <a:r>
              <a:rPr lang="en-GB" dirty="0" err="1"/>
              <a:t>kennis</a:t>
            </a:r>
            <a:r>
              <a:rPr lang="en-GB" dirty="0"/>
              <a:t> van </a:t>
            </a:r>
            <a:r>
              <a:rPr lang="en-GB" dirty="0" err="1"/>
              <a:t>andere</a:t>
            </a:r>
            <a:r>
              <a:rPr lang="en-GB" dirty="0"/>
              <a:t>, je </a:t>
            </a:r>
            <a:r>
              <a:rPr lang="en-GB" dirty="0" err="1"/>
              <a:t>hoeft</a:t>
            </a:r>
            <a:r>
              <a:rPr lang="en-GB" dirty="0"/>
              <a:t> het </a:t>
            </a:r>
            <a:r>
              <a:rPr lang="en-GB" dirty="0" err="1"/>
              <a:t>wiel</a:t>
            </a:r>
            <a:r>
              <a:rPr lang="en-GB" dirty="0"/>
              <a:t> </a:t>
            </a:r>
            <a:r>
              <a:rPr lang="en-GB" dirty="0" err="1"/>
              <a:t>niet</a:t>
            </a:r>
            <a:r>
              <a:rPr lang="en-GB" dirty="0"/>
              <a:t> </a:t>
            </a:r>
            <a:r>
              <a:rPr lang="en-GB" dirty="0" err="1"/>
              <a:t>opnieuw</a:t>
            </a:r>
            <a:r>
              <a:rPr lang="en-GB" dirty="0"/>
              <a:t> </a:t>
            </a:r>
            <a:r>
              <a:rPr lang="en-GB" dirty="0" err="1"/>
              <a:t>uit</a:t>
            </a:r>
            <a:r>
              <a:rPr lang="en-GB" dirty="0"/>
              <a:t> </a:t>
            </a:r>
            <a:r>
              <a:rPr lang="en-GB" dirty="0" err="1"/>
              <a:t>te</a:t>
            </a:r>
            <a:r>
              <a:rPr lang="en-GB" dirty="0"/>
              <a:t> </a:t>
            </a:r>
            <a:r>
              <a:rPr lang="en-GB" dirty="0" err="1"/>
              <a:t>vinden</a:t>
            </a:r>
            <a:r>
              <a:rPr lang="en-GB" dirty="0"/>
              <a:t>.</a:t>
            </a:r>
          </a:p>
          <a:p>
            <a:endParaRPr lang="en-GB" dirty="0"/>
          </a:p>
          <a:p>
            <a:r>
              <a:rPr lang="en-GB" dirty="0" err="1"/>
              <a:t>Alles</a:t>
            </a:r>
            <a:r>
              <a:rPr lang="en-GB" dirty="0"/>
              <a:t> mag </a:t>
            </a:r>
            <a:r>
              <a:rPr lang="en-GB" dirty="0" err="1"/>
              <a:t>gebruikt</a:t>
            </a:r>
            <a:r>
              <a:rPr lang="en-GB" dirty="0"/>
              <a:t> </a:t>
            </a:r>
            <a:r>
              <a:rPr lang="en-GB" dirty="0" err="1"/>
              <a:t>worden</a:t>
            </a:r>
            <a:r>
              <a:rPr lang="en-GB" dirty="0"/>
              <a:t> </a:t>
            </a:r>
            <a:r>
              <a:rPr lang="en-GB" dirty="0" err="1"/>
              <a:t>als</a:t>
            </a:r>
            <a:r>
              <a:rPr lang="en-GB" dirty="0"/>
              <a:t> het maar </a:t>
            </a:r>
            <a:r>
              <a:rPr lang="en-GB" dirty="0" err="1"/>
              <a:t>vertrouwbare</a:t>
            </a:r>
            <a:r>
              <a:rPr lang="en-GB" dirty="0"/>
              <a:t> </a:t>
            </a:r>
            <a:r>
              <a:rPr lang="en-GB" dirty="0" err="1"/>
              <a:t>informatie</a:t>
            </a:r>
            <a:r>
              <a:rPr lang="en-GB" dirty="0"/>
              <a:t> is. </a:t>
            </a:r>
            <a:r>
              <a:rPr lang="en-GB" dirty="0" err="1"/>
              <a:t>Dus</a:t>
            </a:r>
            <a:r>
              <a:rPr lang="en-GB" dirty="0"/>
              <a:t> </a:t>
            </a:r>
            <a:r>
              <a:rPr lang="en-GB" dirty="0" err="1"/>
              <a:t>niet</a:t>
            </a:r>
            <a:r>
              <a:rPr lang="en-GB" dirty="0"/>
              <a:t> Wikipedia, </a:t>
            </a:r>
            <a:r>
              <a:rPr lang="en-GB" dirty="0" err="1"/>
              <a:t>omdat</a:t>
            </a:r>
            <a:r>
              <a:rPr lang="en-GB" dirty="0"/>
              <a:t> </a:t>
            </a:r>
            <a:r>
              <a:rPr lang="en-GB" dirty="0" err="1"/>
              <a:t>iedereen</a:t>
            </a:r>
            <a:r>
              <a:rPr lang="en-GB" dirty="0"/>
              <a:t> </a:t>
            </a:r>
            <a:r>
              <a:rPr lang="en-GB" dirty="0" err="1"/>
              <a:t>dit</a:t>
            </a:r>
            <a:r>
              <a:rPr lang="en-GB" dirty="0"/>
              <a:t> </a:t>
            </a:r>
            <a:r>
              <a:rPr lang="en-GB" dirty="0" err="1"/>
              <a:t>kan</a:t>
            </a:r>
            <a:r>
              <a:rPr lang="en-GB" dirty="0"/>
              <a:t> </a:t>
            </a:r>
            <a:r>
              <a:rPr lang="en-GB" dirty="0" err="1"/>
              <a:t>aanpassen</a:t>
            </a:r>
            <a:r>
              <a:rPr lang="en-GB" dirty="0"/>
              <a:t>.</a:t>
            </a:r>
          </a:p>
          <a:p>
            <a:endParaRPr lang="en-GB" dirty="0"/>
          </a:p>
          <a:p>
            <a:r>
              <a:rPr lang="en-GB" dirty="0"/>
              <a:t>Tip: </a:t>
            </a:r>
            <a:r>
              <a:rPr lang="en-GB" dirty="0" err="1"/>
              <a:t>Gebruik</a:t>
            </a:r>
            <a:r>
              <a:rPr lang="en-GB" dirty="0"/>
              <a:t> de references van Wikipedia </a:t>
            </a:r>
            <a:r>
              <a:rPr lang="en-GB" dirty="0" err="1"/>
              <a:t>als</a:t>
            </a:r>
            <a:r>
              <a:rPr lang="en-GB" dirty="0"/>
              <a:t> je </a:t>
            </a:r>
            <a:r>
              <a:rPr lang="en-GB" dirty="0" err="1"/>
              <a:t>toch</a:t>
            </a:r>
            <a:r>
              <a:rPr lang="en-GB" dirty="0"/>
              <a:t> wat </a:t>
            </a:r>
            <a:r>
              <a:rPr lang="en-GB" dirty="0" err="1"/>
              <a:t>daar</a:t>
            </a:r>
            <a:r>
              <a:rPr lang="en-GB" dirty="0"/>
              <a:t> </a:t>
            </a:r>
            <a:r>
              <a:rPr lang="en-GB" dirty="0" err="1"/>
              <a:t>vind</a:t>
            </a:r>
            <a:r>
              <a:rPr lang="en-GB" dirty="0"/>
              <a:t>. Die </a:t>
            </a:r>
            <a:r>
              <a:rPr lang="en-GB" dirty="0" err="1"/>
              <a:t>zijn</a:t>
            </a:r>
            <a:r>
              <a:rPr lang="en-GB" dirty="0"/>
              <a:t> Meestal </a:t>
            </a:r>
            <a:r>
              <a:rPr lang="en-GB" dirty="0" err="1"/>
              <a:t>wel</a:t>
            </a:r>
            <a:r>
              <a:rPr lang="en-GB" dirty="0"/>
              <a:t> </a:t>
            </a:r>
            <a:r>
              <a:rPr lang="en-GB" dirty="0" err="1"/>
              <a:t>vertrouwbaar</a:t>
            </a:r>
            <a:endParaRPr lang="en-GB" dirty="0"/>
          </a:p>
          <a:p>
            <a:endParaRPr lang="en-GB" dirty="0"/>
          </a:p>
          <a:p>
            <a:r>
              <a:rPr lang="en-GB" dirty="0"/>
              <a:t>Zorg er </a:t>
            </a:r>
            <a:r>
              <a:rPr lang="en-GB" dirty="0" err="1"/>
              <a:t>voor</a:t>
            </a:r>
            <a:r>
              <a:rPr lang="en-GB" dirty="0"/>
              <a:t> </a:t>
            </a:r>
            <a:r>
              <a:rPr lang="en-GB" dirty="0" err="1"/>
              <a:t>dat</a:t>
            </a:r>
            <a:r>
              <a:rPr lang="en-GB" dirty="0"/>
              <a:t> je van </a:t>
            </a:r>
            <a:r>
              <a:rPr lang="en-GB" dirty="0" err="1"/>
              <a:t>onpartijdige</a:t>
            </a:r>
            <a:r>
              <a:rPr lang="en-GB" dirty="0"/>
              <a:t> </a:t>
            </a:r>
            <a:r>
              <a:rPr lang="en-GB" dirty="0" err="1"/>
              <a:t>bronnen</a:t>
            </a:r>
            <a:r>
              <a:rPr lang="en-GB" dirty="0"/>
              <a:t> data </a:t>
            </a:r>
            <a:r>
              <a:rPr lang="en-GB" dirty="0" err="1"/>
              <a:t>verzamelt</a:t>
            </a:r>
            <a:r>
              <a:rPr lang="en-GB" dirty="0"/>
              <a:t>.</a:t>
            </a:r>
          </a:p>
        </p:txBody>
      </p:sp>
      <p:sp>
        <p:nvSpPr>
          <p:cNvPr id="4" name="Slide Number Placeholder 3"/>
          <p:cNvSpPr>
            <a:spLocks noGrp="1"/>
          </p:cNvSpPr>
          <p:nvPr>
            <p:ph type="sldNum" sz="quarter" idx="5"/>
          </p:nvPr>
        </p:nvSpPr>
        <p:spPr/>
        <p:txBody>
          <a:bodyPr/>
          <a:lstStyle/>
          <a:p>
            <a:fld id="{AAF4DCB6-E0DC-4059-AC40-1D108BEC67DF}" type="slidenum">
              <a:rPr lang="nl-NL" smtClean="0"/>
              <a:t>22</a:t>
            </a:fld>
            <a:endParaRPr lang="nl-NL"/>
          </a:p>
        </p:txBody>
      </p:sp>
    </p:spTree>
    <p:extLst>
      <p:ext uri="{BB962C8B-B14F-4D97-AF65-F5344CB8AC3E}">
        <p14:creationId xmlns:p14="http://schemas.microsoft.com/office/powerpoint/2010/main" val="259315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Zorg </a:t>
            </a:r>
            <a:r>
              <a:rPr lang="en-GB" dirty="0" err="1"/>
              <a:t>ervoor</a:t>
            </a:r>
            <a:r>
              <a:rPr lang="en-GB" dirty="0"/>
              <a:t> </a:t>
            </a:r>
            <a:r>
              <a:rPr lang="en-GB" dirty="0" err="1"/>
              <a:t>dat</a:t>
            </a:r>
            <a:r>
              <a:rPr lang="en-GB" dirty="0"/>
              <a:t> het </a:t>
            </a:r>
            <a:r>
              <a:rPr lang="en-GB" dirty="0" err="1"/>
              <a:t>bestand</a:t>
            </a:r>
            <a:r>
              <a:rPr lang="en-GB" dirty="0"/>
              <a:t> op canvas </a:t>
            </a:r>
            <a:r>
              <a:rPr lang="en-GB" dirty="0" err="1"/>
              <a:t>staat</a:t>
            </a:r>
            <a:r>
              <a:rPr lang="en-GB" dirty="0"/>
              <a:t>!</a:t>
            </a:r>
            <a:endParaRPr lang="nl-NL" dirty="0"/>
          </a:p>
        </p:txBody>
      </p:sp>
      <p:sp>
        <p:nvSpPr>
          <p:cNvPr id="4" name="Slide Number Placeholder 3"/>
          <p:cNvSpPr>
            <a:spLocks noGrp="1"/>
          </p:cNvSpPr>
          <p:nvPr>
            <p:ph type="sldNum" sz="quarter" idx="5"/>
          </p:nvPr>
        </p:nvSpPr>
        <p:spPr/>
        <p:txBody>
          <a:bodyPr/>
          <a:lstStyle/>
          <a:p>
            <a:fld id="{AAF4DCB6-E0DC-4059-AC40-1D108BEC67DF}" type="slidenum">
              <a:rPr lang="nl-NL" smtClean="0"/>
              <a:t>23</a:t>
            </a:fld>
            <a:endParaRPr lang="nl-NL"/>
          </a:p>
        </p:txBody>
      </p:sp>
    </p:spTree>
    <p:extLst>
      <p:ext uri="{BB962C8B-B14F-4D97-AF65-F5344CB8AC3E}">
        <p14:creationId xmlns:p14="http://schemas.microsoft.com/office/powerpoint/2010/main" val="1290458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HUGO is </a:t>
            </a:r>
            <a:r>
              <a:rPr lang="en-GB" dirty="0" err="1"/>
              <a:t>aan</a:t>
            </a:r>
            <a:r>
              <a:rPr lang="en-GB" dirty="0"/>
              <a:t> </a:t>
            </a:r>
            <a:r>
              <a:rPr lang="en-GB" dirty="0" err="1"/>
              <a:t>te</a:t>
            </a:r>
            <a:r>
              <a:rPr lang="en-GB" dirty="0"/>
              <a:t> </a:t>
            </a:r>
            <a:r>
              <a:rPr lang="en-GB" dirty="0" err="1"/>
              <a:t>raden</a:t>
            </a:r>
            <a:r>
              <a:rPr lang="en-GB" dirty="0"/>
              <a:t> </a:t>
            </a:r>
            <a:r>
              <a:rPr lang="en-GB" dirty="0" err="1"/>
              <a:t>omdat</a:t>
            </a:r>
            <a:r>
              <a:rPr lang="en-GB" dirty="0"/>
              <a:t> je </a:t>
            </a:r>
            <a:r>
              <a:rPr lang="en-GB" dirty="0" err="1"/>
              <a:t>bijna</a:t>
            </a:r>
            <a:r>
              <a:rPr lang="en-GB" dirty="0"/>
              <a:t> </a:t>
            </a:r>
            <a:r>
              <a:rPr lang="en-GB" dirty="0" err="1"/>
              <a:t>altijd</a:t>
            </a:r>
            <a:r>
              <a:rPr lang="en-GB" dirty="0"/>
              <a:t> </a:t>
            </a:r>
            <a:r>
              <a:rPr lang="en-GB" dirty="0" err="1"/>
              <a:t>toegang</a:t>
            </a:r>
            <a:r>
              <a:rPr lang="en-GB" dirty="0"/>
              <a:t> </a:t>
            </a:r>
            <a:r>
              <a:rPr lang="en-GB" dirty="0" err="1"/>
              <a:t>hebt</a:t>
            </a:r>
            <a:r>
              <a:rPr lang="en-GB" dirty="0"/>
              <a:t> tot alle papers die </a:t>
            </a:r>
            <a:r>
              <a:rPr lang="en-GB" dirty="0" err="1"/>
              <a:t>erop</a:t>
            </a:r>
            <a:r>
              <a:rPr lang="en-GB" dirty="0"/>
              <a:t> </a:t>
            </a:r>
            <a:r>
              <a:rPr lang="en-GB" dirty="0" err="1"/>
              <a:t>staan</a:t>
            </a:r>
            <a:r>
              <a:rPr lang="en-GB" dirty="0"/>
              <a:t>. Al </a:t>
            </a:r>
            <a:r>
              <a:rPr lang="en-GB" dirty="0" err="1"/>
              <a:t>zijn</a:t>
            </a:r>
            <a:r>
              <a:rPr lang="en-GB" dirty="0"/>
              <a:t> het total minder papers dan de </a:t>
            </a:r>
            <a:r>
              <a:rPr lang="en-GB" dirty="0" err="1"/>
              <a:t>andere</a:t>
            </a:r>
            <a:r>
              <a:rPr lang="en-GB" dirty="0"/>
              <a:t> </a:t>
            </a:r>
            <a:r>
              <a:rPr lang="en-GB" dirty="0" err="1"/>
              <a:t>bronnen</a:t>
            </a:r>
            <a:r>
              <a:rPr lang="en-GB" dirty="0"/>
              <a:t>. </a:t>
            </a:r>
            <a:r>
              <a:rPr lang="en-GB" dirty="0" err="1"/>
              <a:t>Staan</a:t>
            </a:r>
            <a:r>
              <a:rPr lang="en-GB" dirty="0"/>
              <a:t> </a:t>
            </a:r>
            <a:r>
              <a:rPr lang="en-GB" dirty="0" err="1"/>
              <a:t>nog</a:t>
            </a:r>
            <a:r>
              <a:rPr lang="en-GB" dirty="0"/>
              <a:t> steeds 86.700 papers op</a:t>
            </a:r>
            <a:endParaRPr lang="nl-NL" dirty="0"/>
          </a:p>
        </p:txBody>
      </p:sp>
      <p:sp>
        <p:nvSpPr>
          <p:cNvPr id="4" name="Slide Number Placeholder 3"/>
          <p:cNvSpPr>
            <a:spLocks noGrp="1"/>
          </p:cNvSpPr>
          <p:nvPr>
            <p:ph type="sldNum" sz="quarter" idx="5"/>
          </p:nvPr>
        </p:nvSpPr>
        <p:spPr/>
        <p:txBody>
          <a:bodyPr/>
          <a:lstStyle/>
          <a:p>
            <a:fld id="{AAF4DCB6-E0DC-4059-AC40-1D108BEC67DF}" type="slidenum">
              <a:rPr lang="nl-NL" smtClean="0"/>
              <a:t>24</a:t>
            </a:fld>
            <a:endParaRPr lang="nl-NL"/>
          </a:p>
        </p:txBody>
      </p:sp>
    </p:spTree>
    <p:extLst>
      <p:ext uri="{BB962C8B-B14F-4D97-AF65-F5344CB8AC3E}">
        <p14:creationId xmlns:p14="http://schemas.microsoft.com/office/powerpoint/2010/main" val="1915003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Waarom is een gesloten vraag niet gewenst? </a:t>
            </a:r>
          </a:p>
          <a:p>
            <a:r>
              <a:rPr lang="nl-NL" dirty="0"/>
              <a:t>   Zodra je het antwoord hebt gevonden, stopt het zoeken. En onderzoek gaat nou juist om het zoeken.</a:t>
            </a:r>
          </a:p>
          <a:p>
            <a:endParaRPr lang="nl-NL" dirty="0"/>
          </a:p>
          <a:p>
            <a:r>
              <a:rPr lang="nl-NL" dirty="0"/>
              <a:t>Een gesloten vraag kan wel richting bieden (handig in gesprek met de klant), maar niet om kwaliteit te leveren.</a:t>
            </a:r>
          </a:p>
          <a:p>
            <a:endParaRPr lang="nl-NL" dirty="0"/>
          </a:p>
          <a:p>
            <a:r>
              <a:rPr lang="nl-NL" dirty="0"/>
              <a:t>Bijv. de vraag of een AI-model kan worden toegepast om data X te gebruiken om Y te voorspellen is handig in het gesprek, maar als je opdrachtgever al zou weten dat het “niet kan”, dan zou hij je nooit de opdracht geven. De werkelijke vraag (vraag achter de vraag) is of het toepassen van een AI-model voldoende gaat opleveren om erin te investeren (d.w.z., open vraag met betrekking tot de afweging van de kosten en de baten)!</a:t>
            </a:r>
            <a:endParaRPr lang="en-US" dirty="0"/>
          </a:p>
        </p:txBody>
      </p:sp>
      <p:sp>
        <p:nvSpPr>
          <p:cNvPr id="4" name="Slide Number Placeholder 3"/>
          <p:cNvSpPr>
            <a:spLocks noGrp="1"/>
          </p:cNvSpPr>
          <p:nvPr>
            <p:ph type="sldNum" sz="quarter" idx="5"/>
          </p:nvPr>
        </p:nvSpPr>
        <p:spPr/>
        <p:txBody>
          <a:bodyPr/>
          <a:lstStyle/>
          <a:p>
            <a:fld id="{AAF4DCB6-E0DC-4059-AC40-1D108BEC67DF}" type="slidenum">
              <a:rPr lang="nl-NL" smtClean="0"/>
              <a:t>6</a:t>
            </a:fld>
            <a:endParaRPr lang="nl-NL"/>
          </a:p>
        </p:txBody>
      </p:sp>
    </p:spTree>
    <p:extLst>
      <p:ext uri="{BB962C8B-B14F-4D97-AF65-F5344CB8AC3E}">
        <p14:creationId xmlns:p14="http://schemas.microsoft.com/office/powerpoint/2010/main" val="738376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F4DCB6-E0DC-4059-AC40-1D108BEC67D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82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Je beantwoordt de hoofdvraag dus niet rechtstreeks maar stelt het antwoord samen op basis van de antwoorden op de deelvragen</a:t>
            </a:r>
          </a:p>
          <a:p>
            <a:r>
              <a:rPr lang="nl-NL" dirty="0"/>
              <a:t>Deelvragen vallen vaak samen met de methoden die je gebruikt en met de data </a:t>
            </a:r>
            <a:r>
              <a:rPr lang="nl-NL" dirty="0" err="1"/>
              <a:t>mining</a:t>
            </a:r>
            <a:r>
              <a:rPr lang="nl-NL" dirty="0"/>
              <a:t> </a:t>
            </a:r>
            <a:r>
              <a:rPr lang="nl-NL" dirty="0" err="1"/>
              <a:t>objectives</a:t>
            </a:r>
            <a:endParaRPr lang="nl-NL" dirty="0"/>
          </a:p>
        </p:txBody>
      </p:sp>
      <p:sp>
        <p:nvSpPr>
          <p:cNvPr id="4" name="Tijdelijke aanduiding voor dianummer 3"/>
          <p:cNvSpPr>
            <a:spLocks noGrp="1"/>
          </p:cNvSpPr>
          <p:nvPr>
            <p:ph type="sldNum" sz="quarter" idx="5"/>
          </p:nvPr>
        </p:nvSpPr>
        <p:spPr/>
        <p:txBody>
          <a:bodyPr/>
          <a:lstStyle/>
          <a:p>
            <a:fld id="{25AFEC66-6BFA-9A4F-8C14-93D2FB19A680}" type="slidenum">
              <a:rPr lang="nl-NL" smtClean="0"/>
              <a:t>8</a:t>
            </a:fld>
            <a:endParaRPr lang="nl-NL"/>
          </a:p>
        </p:txBody>
      </p:sp>
    </p:spTree>
    <p:extLst>
      <p:ext uri="{BB962C8B-B14F-4D97-AF65-F5344CB8AC3E}">
        <p14:creationId xmlns:p14="http://schemas.microsoft.com/office/powerpoint/2010/main" val="7922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Een deelvraag is niet relevant als je er geen nieuwe kennis voor hoeft op te doen. Dan hoef je er geen onderzoek voor te doen.</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25AFEC66-6BFA-9A4F-8C14-93D2FB19A680}" type="slidenum">
              <a:rPr lang="nl-NL" smtClean="0"/>
              <a:t>9</a:t>
            </a:fld>
            <a:endParaRPr lang="nl-NL"/>
          </a:p>
        </p:txBody>
      </p:sp>
    </p:spTree>
    <p:extLst>
      <p:ext uri="{BB962C8B-B14F-4D97-AF65-F5344CB8AC3E}">
        <p14:creationId xmlns:p14="http://schemas.microsoft.com/office/powerpoint/2010/main" val="230159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Als ze niet MECE zijn, doe je of dubbel werk (met kans op dubbelzinnige resultaten) of beantwoord je niet de hele hoofdvraag</a:t>
            </a:r>
          </a:p>
        </p:txBody>
      </p:sp>
      <p:sp>
        <p:nvSpPr>
          <p:cNvPr id="4" name="Tijdelijke aanduiding voor dianummer 3"/>
          <p:cNvSpPr>
            <a:spLocks noGrp="1"/>
          </p:cNvSpPr>
          <p:nvPr>
            <p:ph type="sldNum" sz="quarter" idx="5"/>
          </p:nvPr>
        </p:nvSpPr>
        <p:spPr/>
        <p:txBody>
          <a:bodyPr/>
          <a:lstStyle/>
          <a:p>
            <a:fld id="{25AFEC66-6BFA-9A4F-8C14-93D2FB19A680}" type="slidenum">
              <a:rPr lang="nl-NL" smtClean="0"/>
              <a:t>11</a:t>
            </a:fld>
            <a:endParaRPr lang="nl-NL"/>
          </a:p>
        </p:txBody>
      </p:sp>
    </p:spTree>
    <p:extLst>
      <p:ext uri="{BB962C8B-B14F-4D97-AF65-F5344CB8AC3E}">
        <p14:creationId xmlns:p14="http://schemas.microsoft.com/office/powerpoint/2010/main" val="56884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Ook al</a:t>
            </a:r>
            <a:r>
              <a:rPr lang="nl-NL" baseline="0" dirty="0"/>
              <a:t> zoek je naar (voor de betrokkenen) nieuwe kennis, de manier waarop je die kennis zoekt hoef je niet zelf uit te vinden. Velen zijn je voor gegaan. Er bestaan heel erg veel methoden, die ook in meer of mindere mate beschreven zijn. Het is de kunst om een methode te kiezen die voor jouw project geschikt is. Dit hangt o.a. af van het type deelvraag, de relatie met het beroepsproduct, de beschikbare tijd, etc.</a:t>
            </a:r>
            <a:endParaRPr lang="nl-NL" dirty="0"/>
          </a:p>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F4DCB6-E0DC-4059-AC40-1D108BEC67D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6279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Ook een goed punt om de discussie aan te gaan waarom het goed is om allemaal op een zelfde wijze onderzoek te doen? (i.p.v. ieder zijn eigen manier te verzinnen).</a:t>
            </a:r>
          </a:p>
          <a:p>
            <a:endParaRPr lang="nl-NL" dirty="0"/>
          </a:p>
          <a:p>
            <a:r>
              <a:rPr lang="nl-NL" dirty="0"/>
              <a:t>Link terug naar betrouwbaarheid, herhaalbaarheid e.d. als kernelementen van goed onderzoek.</a:t>
            </a:r>
            <a:endParaRPr lang="en-US" dirty="0"/>
          </a:p>
        </p:txBody>
      </p:sp>
      <p:sp>
        <p:nvSpPr>
          <p:cNvPr id="4" name="Slide Number Placeholder 3"/>
          <p:cNvSpPr>
            <a:spLocks noGrp="1"/>
          </p:cNvSpPr>
          <p:nvPr>
            <p:ph type="sldNum" sz="quarter" idx="10"/>
          </p:nvPr>
        </p:nvSpPr>
        <p:spPr/>
        <p:txBody>
          <a:bodyPr/>
          <a:lstStyle/>
          <a:p>
            <a:fld id="{AAF4DCB6-E0DC-4059-AC40-1D108BEC67DF}" type="slidenum">
              <a:rPr lang="nl-NL" smtClean="0"/>
              <a:t>15</a:t>
            </a:fld>
            <a:endParaRPr lang="nl-NL"/>
          </a:p>
        </p:txBody>
      </p:sp>
    </p:spTree>
    <p:extLst>
      <p:ext uri="{BB962C8B-B14F-4D97-AF65-F5344CB8AC3E}">
        <p14:creationId xmlns:p14="http://schemas.microsoft.com/office/powerpoint/2010/main" val="400239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sz="1200" b="0" i="0" u="none" strike="noStrike" kern="1200" baseline="0">
              <a:solidFill>
                <a:schemeClr val="tx1"/>
              </a:solidFill>
              <a:latin typeface="+mn-lt"/>
              <a:ea typeface="+mn-ea"/>
              <a:cs typeface="+mn-cs"/>
            </a:endParaRPr>
          </a:p>
        </p:txBody>
      </p:sp>
      <p:sp>
        <p:nvSpPr>
          <p:cNvPr id="4" name="Tijdelijke aanduiding voor dianummer 3"/>
          <p:cNvSpPr>
            <a:spLocks noGrp="1"/>
          </p:cNvSpPr>
          <p:nvPr>
            <p:ph type="sldNum" sz="quarter" idx="10"/>
          </p:nvPr>
        </p:nvSpPr>
        <p:spPr/>
        <p:txBody>
          <a:bodyPr/>
          <a:lstStyle/>
          <a:p>
            <a:fld id="{AAF4DCB6-E0DC-4059-AC40-1D108BEC67DF}" type="slidenum">
              <a:rPr lang="nl-NL" smtClean="0"/>
              <a:t>16</a:t>
            </a:fld>
            <a:endParaRPr lang="nl-NL"/>
          </a:p>
        </p:txBody>
      </p:sp>
    </p:spTree>
    <p:extLst>
      <p:ext uri="{BB962C8B-B14F-4D97-AF65-F5344CB8AC3E}">
        <p14:creationId xmlns:p14="http://schemas.microsoft.com/office/powerpoint/2010/main" val="1577900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2378DFDB-0533-4FA7-A835-1B303A41D6C4}" type="datetimeFigureOut">
              <a:rPr lang="nl-NL" smtClean="0"/>
              <a:t>17-3-2025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3A08236-4D9D-4A35-BE33-C8C60F56E6CA}" type="slidenum">
              <a:rPr lang="nl-NL" smtClean="0"/>
              <a:t>‹#›</a:t>
            </a:fld>
            <a:endParaRPr lang="nl-NL"/>
          </a:p>
        </p:txBody>
      </p:sp>
    </p:spTree>
    <p:extLst>
      <p:ext uri="{BB962C8B-B14F-4D97-AF65-F5344CB8AC3E}">
        <p14:creationId xmlns:p14="http://schemas.microsoft.com/office/powerpoint/2010/main" val="332192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2378DFDB-0533-4FA7-A835-1B303A41D6C4}" type="datetimeFigureOut">
              <a:rPr lang="nl-NL" smtClean="0"/>
              <a:t>17-3-2025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3A08236-4D9D-4A35-BE33-C8C60F56E6CA}" type="slidenum">
              <a:rPr lang="nl-NL" smtClean="0"/>
              <a:t>‹#›</a:t>
            </a:fld>
            <a:endParaRPr lang="nl-NL"/>
          </a:p>
        </p:txBody>
      </p:sp>
    </p:spTree>
    <p:extLst>
      <p:ext uri="{BB962C8B-B14F-4D97-AF65-F5344CB8AC3E}">
        <p14:creationId xmlns:p14="http://schemas.microsoft.com/office/powerpoint/2010/main" val="303504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2378DFDB-0533-4FA7-A835-1B303A41D6C4}" type="datetimeFigureOut">
              <a:rPr lang="nl-NL" smtClean="0"/>
              <a:t>17-3-2025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3A08236-4D9D-4A35-BE33-C8C60F56E6CA}" type="slidenum">
              <a:rPr lang="nl-NL" smtClean="0"/>
              <a:t>‹#›</a:t>
            </a:fld>
            <a:endParaRPr lang="nl-NL"/>
          </a:p>
        </p:txBody>
      </p:sp>
    </p:spTree>
    <p:extLst>
      <p:ext uri="{BB962C8B-B14F-4D97-AF65-F5344CB8AC3E}">
        <p14:creationId xmlns:p14="http://schemas.microsoft.com/office/powerpoint/2010/main" val="4015281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2378DFDB-0533-4FA7-A835-1B303A41D6C4}" type="datetimeFigureOut">
              <a:rPr lang="nl-NL" smtClean="0"/>
              <a:t>17-3-2025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3A08236-4D9D-4A35-BE33-C8C60F56E6CA}" type="slidenum">
              <a:rPr lang="nl-NL" smtClean="0"/>
              <a:t>‹#›</a:t>
            </a:fld>
            <a:endParaRPr lang="nl-NL"/>
          </a:p>
        </p:txBody>
      </p:sp>
    </p:spTree>
    <p:extLst>
      <p:ext uri="{BB962C8B-B14F-4D97-AF65-F5344CB8AC3E}">
        <p14:creationId xmlns:p14="http://schemas.microsoft.com/office/powerpoint/2010/main" val="10556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2378DFDB-0533-4FA7-A835-1B303A41D6C4}" type="datetimeFigureOut">
              <a:rPr lang="nl-NL" smtClean="0"/>
              <a:t>17-3-2025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3A08236-4D9D-4A35-BE33-C8C60F56E6CA}" type="slidenum">
              <a:rPr lang="nl-NL" smtClean="0"/>
              <a:t>‹#›</a:t>
            </a:fld>
            <a:endParaRPr lang="nl-NL"/>
          </a:p>
        </p:txBody>
      </p:sp>
    </p:spTree>
    <p:extLst>
      <p:ext uri="{BB962C8B-B14F-4D97-AF65-F5344CB8AC3E}">
        <p14:creationId xmlns:p14="http://schemas.microsoft.com/office/powerpoint/2010/main" val="1270028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houd van twee">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3" y="325970"/>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3"/>
            <a:ext cx="1083733" cy="366183"/>
          </a:xfrm>
        </p:spPr>
        <p:txBody>
          <a:bodyPr/>
          <a:lstStyle/>
          <a:p>
            <a:fld id="{982E87CE-8545-4B28-9101-1ABE11BF1B41}" type="datetime1">
              <a:rPr lang="nl-NL" smtClean="0"/>
              <a:t>17-3-2025</a:t>
            </a:fld>
            <a:endParaRPr lang="nl-NL"/>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21" y="6356353"/>
            <a:ext cx="7992535" cy="366183"/>
          </a:xfrm>
        </p:spPr>
        <p:txBody>
          <a:bodyPr/>
          <a:lstStyle/>
          <a:p>
            <a:endParaRPr lang="nl-NL" dirty="0"/>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2" y="6356353"/>
            <a:ext cx="601133" cy="366183"/>
          </a:xfrm>
        </p:spPr>
        <p:txBody>
          <a:bodyPr/>
          <a:lstStyle/>
          <a:p>
            <a:fld id="{82F1406F-2017-4431-B79A-7DFC81A4E36B}" type="slidenum">
              <a:rPr lang="nl-NL" smtClean="0"/>
              <a:pPr/>
              <a:t>‹#›</a:t>
            </a:fld>
            <a:endParaRPr lang="nl-NL"/>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49" y="1797051"/>
            <a:ext cx="4800000" cy="408093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inhoud 15">
            <a:extLst>
              <a:ext uri="{FF2B5EF4-FFF2-40B4-BE49-F238E27FC236}">
                <a16:creationId xmlns:a16="http://schemas.microsoft.com/office/drawing/2014/main" id="{4FC9E3EF-B5D6-4148-81B7-175C3D016450}"/>
              </a:ext>
            </a:extLst>
          </p:cNvPr>
          <p:cNvSpPr>
            <a:spLocks noGrp="1"/>
          </p:cNvSpPr>
          <p:nvPr>
            <p:ph sz="quarter" idx="16"/>
          </p:nvPr>
        </p:nvSpPr>
        <p:spPr>
          <a:xfrm>
            <a:off x="6096001" y="1797051"/>
            <a:ext cx="4800600" cy="408093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54902818"/>
      </p:ext>
    </p:extLst>
  </p:cSld>
  <p:clrMapOvr>
    <a:masterClrMapping/>
  </p:clrMapOvr>
  <p:extLst>
    <p:ext uri="{DCECCB84-F9BA-43D5-87BE-67443E8EF086}">
      <p15:sldGuideLst xmlns:p15="http://schemas.microsoft.com/office/powerpoint/2012/main">
        <p15:guide id="1" pos="6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Vergelijkin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fld id="{982E87CE-8545-4B28-9101-1ABE11BF1B41}" type="datetime1">
              <a:rPr lang="nl-NL" smtClean="0"/>
              <a:t>17-3-2025</a:t>
            </a:fld>
            <a:endParaRPr lang="nl-NL"/>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endParaRPr lang="nl-NL" dirty="0"/>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fld id="{82F1406F-2017-4431-B79A-7DFC81A4E36B}" type="slidenum">
              <a:rPr lang="nl-NL" smtClean="0"/>
              <a:pPr/>
              <a:t>‹#›</a:t>
            </a:fld>
            <a:endParaRPr lang="nl-NL"/>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49" y="2499784"/>
            <a:ext cx="4800000" cy="337820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inhoud 15">
            <a:extLst>
              <a:ext uri="{FF2B5EF4-FFF2-40B4-BE49-F238E27FC236}">
                <a16:creationId xmlns:a16="http://schemas.microsoft.com/office/drawing/2014/main" id="{4FC9E3EF-B5D6-4148-81B7-175C3D016450}"/>
              </a:ext>
            </a:extLst>
          </p:cNvPr>
          <p:cNvSpPr>
            <a:spLocks noGrp="1"/>
          </p:cNvSpPr>
          <p:nvPr>
            <p:ph sz="quarter" idx="16"/>
          </p:nvPr>
        </p:nvSpPr>
        <p:spPr>
          <a:xfrm>
            <a:off x="6096001" y="2499784"/>
            <a:ext cx="4800601" cy="337820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 name="Tijdelijke aanduiding voor tekst 2">
            <a:extLst>
              <a:ext uri="{FF2B5EF4-FFF2-40B4-BE49-F238E27FC236}">
                <a16:creationId xmlns:a16="http://schemas.microsoft.com/office/drawing/2014/main" id="{C6EDF895-B7D1-4441-89CE-FC604E2C61AD}"/>
              </a:ext>
            </a:extLst>
          </p:cNvPr>
          <p:cNvSpPr>
            <a:spLocks noGrp="1"/>
          </p:cNvSpPr>
          <p:nvPr>
            <p:ph type="body" sz="quarter" idx="17"/>
          </p:nvPr>
        </p:nvSpPr>
        <p:spPr>
          <a:xfrm>
            <a:off x="971549" y="1678517"/>
            <a:ext cx="4800000" cy="793749"/>
          </a:xfrm>
        </p:spPr>
        <p:txBody>
          <a:bodyPr/>
          <a:lstStyle>
            <a:lvl1pPr marL="0" indent="0">
              <a:buNone/>
              <a:defRPr b="1"/>
            </a:lvl1pPr>
          </a:lstStyle>
          <a:p>
            <a:pPr lvl="0"/>
            <a:r>
              <a:rPr lang="nl-NL"/>
              <a:t>Klikken om de tekststijl van het model te bewerken</a:t>
            </a:r>
          </a:p>
        </p:txBody>
      </p:sp>
      <p:sp>
        <p:nvSpPr>
          <p:cNvPr id="15" name="Tijdelijke aanduiding voor tekst 2">
            <a:extLst>
              <a:ext uri="{FF2B5EF4-FFF2-40B4-BE49-F238E27FC236}">
                <a16:creationId xmlns:a16="http://schemas.microsoft.com/office/drawing/2014/main" id="{18D6D157-830E-472B-A8A5-982AAFED6519}"/>
              </a:ext>
            </a:extLst>
          </p:cNvPr>
          <p:cNvSpPr>
            <a:spLocks noGrp="1"/>
          </p:cNvSpPr>
          <p:nvPr>
            <p:ph type="body" sz="quarter" idx="18"/>
          </p:nvPr>
        </p:nvSpPr>
        <p:spPr>
          <a:xfrm>
            <a:off x="6095398" y="1678517"/>
            <a:ext cx="4800601" cy="793749"/>
          </a:xfrm>
        </p:spPr>
        <p:txBody>
          <a:bodyPr/>
          <a:lstStyle>
            <a:lvl1pPr marL="0" indent="0">
              <a:buNone/>
              <a:defRPr b="1"/>
            </a:lvl1pPr>
          </a:lstStyle>
          <a:p>
            <a:pPr lvl="0"/>
            <a:r>
              <a:rPr lang="nl-NL"/>
              <a:t>Klikken om de tekststijl van het model te bewerken</a:t>
            </a:r>
          </a:p>
        </p:txBody>
      </p:sp>
    </p:spTree>
    <p:extLst>
      <p:ext uri="{BB962C8B-B14F-4D97-AF65-F5344CB8AC3E}">
        <p14:creationId xmlns:p14="http://schemas.microsoft.com/office/powerpoint/2010/main" val="3078166177"/>
      </p:ext>
    </p:extLst>
  </p:cSld>
  <p:clrMapOvr>
    <a:masterClrMapping/>
  </p:clrMapOvr>
  <p:extLst>
    <p:ext uri="{DCECCB84-F9BA-43D5-87BE-67443E8EF086}">
      <p15:sldGuideLst xmlns:p15="http://schemas.microsoft.com/office/powerpoint/2012/main">
        <p15:guide id="1" pos="6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C31FF734-2DB1-CC49-8AD6-63B1053F0CB6}" type="datetimeFigureOut">
              <a:rPr lang="nl-NL" smtClean="0"/>
              <a:t>17-3-2025</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BBDEDB2D-9629-0240-8ECB-BDE1EADFD4E8}" type="slidenum">
              <a:rPr lang="nl-NL" smtClean="0"/>
              <a:t>‹#›</a:t>
            </a:fld>
            <a:endParaRPr lang="nl-NL"/>
          </a:p>
        </p:txBody>
      </p:sp>
    </p:spTree>
    <p:extLst>
      <p:ext uri="{BB962C8B-B14F-4D97-AF65-F5344CB8AC3E}">
        <p14:creationId xmlns:p14="http://schemas.microsoft.com/office/powerpoint/2010/main" val="219652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1FF734-2DB1-CC49-8AD6-63B1053F0CB6}" type="datetimeFigureOut">
              <a:rPr lang="nl-NL" smtClean="0"/>
              <a:t>17-3-2025</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BBDEDB2D-9629-0240-8ECB-BDE1EADFD4E8}" type="slidenum">
              <a:rPr lang="nl-NL" smtClean="0"/>
              <a:t>‹#›</a:t>
            </a:fld>
            <a:endParaRPr lang="nl-NL"/>
          </a:p>
        </p:txBody>
      </p:sp>
    </p:spTree>
    <p:extLst>
      <p:ext uri="{BB962C8B-B14F-4D97-AF65-F5344CB8AC3E}">
        <p14:creationId xmlns:p14="http://schemas.microsoft.com/office/powerpoint/2010/main" val="2013919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C31FF734-2DB1-CC49-8AD6-63B1053F0CB6}" type="datetimeFigureOut">
              <a:rPr lang="nl-NL" smtClean="0"/>
              <a:t>17-3-2025</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BBDEDB2D-9629-0240-8ECB-BDE1EADFD4E8}" type="slidenum">
              <a:rPr lang="nl-NL" smtClean="0"/>
              <a:t>‹#›</a:t>
            </a:fld>
            <a:endParaRPr lang="nl-NL"/>
          </a:p>
        </p:txBody>
      </p:sp>
    </p:spTree>
    <p:extLst>
      <p:ext uri="{BB962C8B-B14F-4D97-AF65-F5344CB8AC3E}">
        <p14:creationId xmlns:p14="http://schemas.microsoft.com/office/powerpoint/2010/main" val="4234643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ou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fld id="{982E87CE-8545-4B28-9101-1ABE11BF1B41}" type="datetime1">
              <a:rPr lang="nl-NL" smtClean="0"/>
              <a:t>17-3-2025</a:t>
            </a:fld>
            <a:endParaRPr lang="nl-NL"/>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endParaRPr lang="nl-NL"/>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fld id="{82F1406F-2017-4431-B79A-7DFC81A4E36B}" type="slidenum">
              <a:rPr lang="nl-NL" smtClean="0"/>
              <a:pPr/>
              <a:t>‹#›</a:t>
            </a:fld>
            <a:endParaRPr lang="nl-NL"/>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52" y="1797051"/>
            <a:ext cx="9925049" cy="408093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494338519"/>
      </p:ext>
    </p:extLst>
  </p:cSld>
  <p:clrMapOvr>
    <a:masterClrMapping/>
  </p:clrMapOvr>
  <p:extLst>
    <p:ext uri="{DCECCB84-F9BA-43D5-87BE-67443E8EF086}">
      <p15:sldGuideLst xmlns:p15="http://schemas.microsoft.com/office/powerpoint/2012/main">
        <p15:guide id="1" pos="60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2378DFDB-0533-4FA7-A835-1B303A41D6C4}" type="datetimeFigureOut">
              <a:rPr lang="nl-NL" smtClean="0"/>
              <a:t>17-3-2025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3A08236-4D9D-4A35-BE33-C8C60F56E6CA}" type="slidenum">
              <a:rPr lang="nl-NL" smtClean="0"/>
              <a:t>‹#›</a:t>
            </a:fld>
            <a:endParaRPr lang="nl-NL"/>
          </a:p>
        </p:txBody>
      </p:sp>
      <p:pic>
        <p:nvPicPr>
          <p:cNvPr id="7" name="Afbeelding 6"/>
          <p:cNvPicPr>
            <a:picLocks noChangeAspect="1"/>
          </p:cNvPicPr>
          <p:nvPr userDrawn="1"/>
        </p:nvPicPr>
        <p:blipFill rotWithShape="1">
          <a:blip r:embed="rId2" cstate="email">
            <a:extLst>
              <a:ext uri="{28A0092B-C50C-407E-A947-70E740481C1C}">
                <a14:useLocalDpi xmlns:a14="http://schemas.microsoft.com/office/drawing/2010/main"/>
              </a:ext>
            </a:extLst>
          </a:blip>
          <a:srcRect r="69614"/>
          <a:stretch/>
        </p:blipFill>
        <p:spPr>
          <a:xfrm>
            <a:off x="10250653" y="353874"/>
            <a:ext cx="1103147" cy="921372"/>
          </a:xfrm>
          <a:prstGeom prst="rect">
            <a:avLst/>
          </a:prstGeom>
        </p:spPr>
      </p:pic>
    </p:spTree>
    <p:extLst>
      <p:ext uri="{BB962C8B-B14F-4D97-AF65-F5344CB8AC3E}">
        <p14:creationId xmlns:p14="http://schemas.microsoft.com/office/powerpoint/2010/main" val="39462530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D4BE46-82C7-48CE-BFD3-54BCCDB005B1}"/>
              </a:ext>
            </a:extLst>
          </p:cNvPr>
          <p:cNvSpPr>
            <a:spLocks noGrp="1"/>
          </p:cNvSpPr>
          <p:nvPr>
            <p:ph type="title"/>
          </p:nvPr>
        </p:nvSpPr>
        <p:spPr>
          <a:xfrm>
            <a:off x="972072" y="325969"/>
            <a:ext cx="9924529" cy="1325033"/>
          </a:xfrm>
        </p:spPr>
        <p:txBody>
          <a:bodyPr/>
          <a:lstStyle/>
          <a:p>
            <a:r>
              <a:rPr lang="nl-NL"/>
              <a:t>Klik om stijl te bewerken</a:t>
            </a:r>
          </a:p>
        </p:txBody>
      </p:sp>
      <p:sp>
        <p:nvSpPr>
          <p:cNvPr id="11" name="Tijdelijke aanduiding voor datum 10">
            <a:extLst>
              <a:ext uri="{FF2B5EF4-FFF2-40B4-BE49-F238E27FC236}">
                <a16:creationId xmlns:a16="http://schemas.microsoft.com/office/drawing/2014/main" id="{7D7E7F37-22C8-429B-BAD4-57F0735174CA}"/>
              </a:ext>
            </a:extLst>
          </p:cNvPr>
          <p:cNvSpPr>
            <a:spLocks noGrp="1"/>
          </p:cNvSpPr>
          <p:nvPr>
            <p:ph type="dt" sz="half" idx="12"/>
          </p:nvPr>
        </p:nvSpPr>
        <p:spPr>
          <a:xfrm>
            <a:off x="9812867" y="6356351"/>
            <a:ext cx="1083733" cy="366183"/>
          </a:xfrm>
        </p:spPr>
        <p:txBody>
          <a:bodyPr/>
          <a:lstStyle/>
          <a:p>
            <a:fld id="{982E87CE-8545-4B28-9101-1ABE11BF1B41}" type="datetime1">
              <a:rPr lang="nl-NL" smtClean="0"/>
              <a:t>17-3-2025</a:t>
            </a:fld>
            <a:endParaRPr lang="nl-NL"/>
          </a:p>
        </p:txBody>
      </p:sp>
      <p:sp>
        <p:nvSpPr>
          <p:cNvPr id="12" name="Tijdelijke aanduiding voor voettekst 11">
            <a:extLst>
              <a:ext uri="{FF2B5EF4-FFF2-40B4-BE49-F238E27FC236}">
                <a16:creationId xmlns:a16="http://schemas.microsoft.com/office/drawing/2014/main" id="{0CB7902A-6436-4E71-9CC0-B50585D9A0B7}"/>
              </a:ext>
            </a:extLst>
          </p:cNvPr>
          <p:cNvSpPr>
            <a:spLocks noGrp="1"/>
          </p:cNvSpPr>
          <p:nvPr>
            <p:ph type="ftr" sz="quarter" idx="13"/>
          </p:nvPr>
        </p:nvSpPr>
        <p:spPr>
          <a:xfrm>
            <a:off x="1677819" y="6356351"/>
            <a:ext cx="7992535" cy="366183"/>
          </a:xfrm>
        </p:spPr>
        <p:txBody>
          <a:bodyPr/>
          <a:lstStyle/>
          <a:p>
            <a:endParaRPr lang="nl-NL"/>
          </a:p>
        </p:txBody>
      </p:sp>
      <p:sp>
        <p:nvSpPr>
          <p:cNvPr id="14" name="Tijdelijke aanduiding voor dianummer 13">
            <a:extLst>
              <a:ext uri="{FF2B5EF4-FFF2-40B4-BE49-F238E27FC236}">
                <a16:creationId xmlns:a16="http://schemas.microsoft.com/office/drawing/2014/main" id="{DB56C006-F6E0-4E00-9F80-9566D353EA4E}"/>
              </a:ext>
            </a:extLst>
          </p:cNvPr>
          <p:cNvSpPr>
            <a:spLocks noGrp="1"/>
          </p:cNvSpPr>
          <p:nvPr>
            <p:ph type="sldNum" sz="quarter" idx="14"/>
          </p:nvPr>
        </p:nvSpPr>
        <p:spPr>
          <a:xfrm>
            <a:off x="972071" y="6356351"/>
            <a:ext cx="601133" cy="366183"/>
          </a:xfrm>
        </p:spPr>
        <p:txBody>
          <a:bodyPr/>
          <a:lstStyle/>
          <a:p>
            <a:fld id="{82F1406F-2017-4431-B79A-7DFC81A4E36B}" type="slidenum">
              <a:rPr lang="nl-NL" smtClean="0"/>
              <a:pPr/>
              <a:t>‹#›</a:t>
            </a:fld>
            <a:endParaRPr lang="nl-NL"/>
          </a:p>
        </p:txBody>
      </p:sp>
      <p:sp>
        <p:nvSpPr>
          <p:cNvPr id="16" name="Tijdelijke aanduiding voor inhoud 15">
            <a:extLst>
              <a:ext uri="{FF2B5EF4-FFF2-40B4-BE49-F238E27FC236}">
                <a16:creationId xmlns:a16="http://schemas.microsoft.com/office/drawing/2014/main" id="{95EAD7FD-9E2E-446E-ABC5-913951BAF344}"/>
              </a:ext>
            </a:extLst>
          </p:cNvPr>
          <p:cNvSpPr>
            <a:spLocks noGrp="1"/>
          </p:cNvSpPr>
          <p:nvPr>
            <p:ph sz="quarter" idx="15"/>
          </p:nvPr>
        </p:nvSpPr>
        <p:spPr>
          <a:xfrm>
            <a:off x="971549" y="2499784"/>
            <a:ext cx="4800000" cy="337820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inhoud 15">
            <a:extLst>
              <a:ext uri="{FF2B5EF4-FFF2-40B4-BE49-F238E27FC236}">
                <a16:creationId xmlns:a16="http://schemas.microsoft.com/office/drawing/2014/main" id="{4FC9E3EF-B5D6-4148-81B7-175C3D016450}"/>
              </a:ext>
            </a:extLst>
          </p:cNvPr>
          <p:cNvSpPr>
            <a:spLocks noGrp="1"/>
          </p:cNvSpPr>
          <p:nvPr>
            <p:ph sz="quarter" idx="16"/>
          </p:nvPr>
        </p:nvSpPr>
        <p:spPr>
          <a:xfrm>
            <a:off x="6096001" y="2499784"/>
            <a:ext cx="4800601" cy="337820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3" name="Tijdelijke aanduiding voor tekst 2">
            <a:extLst>
              <a:ext uri="{FF2B5EF4-FFF2-40B4-BE49-F238E27FC236}">
                <a16:creationId xmlns:a16="http://schemas.microsoft.com/office/drawing/2014/main" id="{C6EDF895-B7D1-4441-89CE-FC604E2C61AD}"/>
              </a:ext>
            </a:extLst>
          </p:cNvPr>
          <p:cNvSpPr>
            <a:spLocks noGrp="1"/>
          </p:cNvSpPr>
          <p:nvPr>
            <p:ph type="body" sz="quarter" idx="17"/>
          </p:nvPr>
        </p:nvSpPr>
        <p:spPr>
          <a:xfrm>
            <a:off x="971549" y="1678517"/>
            <a:ext cx="4800000" cy="793749"/>
          </a:xfrm>
        </p:spPr>
        <p:txBody>
          <a:bodyPr/>
          <a:lstStyle>
            <a:lvl1pPr marL="0" indent="0">
              <a:buNone/>
              <a:defRPr b="1"/>
            </a:lvl1pPr>
          </a:lstStyle>
          <a:p>
            <a:pPr lvl="0"/>
            <a:r>
              <a:rPr lang="nl-NL"/>
              <a:t>Klikken om de tekststijl van het model te bewerken</a:t>
            </a:r>
          </a:p>
        </p:txBody>
      </p:sp>
      <p:sp>
        <p:nvSpPr>
          <p:cNvPr id="15" name="Tijdelijke aanduiding voor tekst 2">
            <a:extLst>
              <a:ext uri="{FF2B5EF4-FFF2-40B4-BE49-F238E27FC236}">
                <a16:creationId xmlns:a16="http://schemas.microsoft.com/office/drawing/2014/main" id="{18D6D157-830E-472B-A8A5-982AAFED6519}"/>
              </a:ext>
            </a:extLst>
          </p:cNvPr>
          <p:cNvSpPr>
            <a:spLocks noGrp="1"/>
          </p:cNvSpPr>
          <p:nvPr>
            <p:ph type="body" sz="quarter" idx="18"/>
          </p:nvPr>
        </p:nvSpPr>
        <p:spPr>
          <a:xfrm>
            <a:off x="6095398" y="1678517"/>
            <a:ext cx="4800601" cy="793749"/>
          </a:xfrm>
        </p:spPr>
        <p:txBody>
          <a:bodyPr/>
          <a:lstStyle>
            <a:lvl1pPr marL="0" indent="0">
              <a:buNone/>
              <a:defRPr b="1"/>
            </a:lvl1pPr>
          </a:lstStyle>
          <a:p>
            <a:pPr lvl="0"/>
            <a:r>
              <a:rPr lang="nl-NL"/>
              <a:t>Klikken om de tekststijl van het model te bewerken</a:t>
            </a:r>
          </a:p>
        </p:txBody>
      </p:sp>
    </p:spTree>
    <p:extLst>
      <p:ext uri="{BB962C8B-B14F-4D97-AF65-F5344CB8AC3E}">
        <p14:creationId xmlns:p14="http://schemas.microsoft.com/office/powerpoint/2010/main" val="28331031"/>
      </p:ext>
    </p:extLst>
  </p:cSld>
  <p:clrMapOvr>
    <a:masterClrMapping/>
  </p:clrMapOvr>
  <p:extLst>
    <p:ext uri="{DCECCB84-F9BA-43D5-87BE-67443E8EF086}">
      <p15:sldGuideLst xmlns:p15="http://schemas.microsoft.com/office/powerpoint/2012/main">
        <p15:guide id="1" pos="60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2378DFDB-0533-4FA7-A835-1B303A41D6C4}" type="datetimeFigureOut">
              <a:rPr lang="nl-NL" smtClean="0"/>
              <a:t>17-3-2025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3A08236-4D9D-4A35-BE33-C8C60F56E6CA}" type="slidenum">
              <a:rPr lang="nl-NL" smtClean="0"/>
              <a:t>‹#›</a:t>
            </a:fld>
            <a:endParaRPr lang="nl-NL"/>
          </a:p>
        </p:txBody>
      </p:sp>
      <p:pic>
        <p:nvPicPr>
          <p:cNvPr id="7" name="Afbeelding 6"/>
          <p:cNvPicPr>
            <a:picLocks noChangeAspect="1"/>
          </p:cNvPicPr>
          <p:nvPr userDrawn="1"/>
        </p:nvPicPr>
        <p:blipFill rotWithShape="1">
          <a:blip r:embed="rId2" cstate="email">
            <a:extLst>
              <a:ext uri="{28A0092B-C50C-407E-A947-70E740481C1C}">
                <a14:useLocalDpi xmlns:a14="http://schemas.microsoft.com/office/drawing/2010/main"/>
              </a:ext>
            </a:extLst>
          </a:blip>
          <a:srcRect r="69614"/>
          <a:stretch/>
        </p:blipFill>
        <p:spPr>
          <a:xfrm>
            <a:off x="10250653" y="353875"/>
            <a:ext cx="1103147" cy="921372"/>
          </a:xfrm>
          <a:prstGeom prst="rect">
            <a:avLst/>
          </a:prstGeom>
        </p:spPr>
      </p:pic>
    </p:spTree>
    <p:extLst>
      <p:ext uri="{BB962C8B-B14F-4D97-AF65-F5344CB8AC3E}">
        <p14:creationId xmlns:p14="http://schemas.microsoft.com/office/powerpoint/2010/main" val="421096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2378DFDB-0533-4FA7-A835-1B303A41D6C4}" type="datetimeFigureOut">
              <a:rPr lang="nl-NL" smtClean="0"/>
              <a:t>17-3-2025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3A08236-4D9D-4A35-BE33-C8C60F56E6CA}" type="slidenum">
              <a:rPr lang="nl-NL" smtClean="0"/>
              <a:t>‹#›</a:t>
            </a:fld>
            <a:endParaRPr lang="nl-NL"/>
          </a:p>
        </p:txBody>
      </p:sp>
      <p:pic>
        <p:nvPicPr>
          <p:cNvPr id="7" name="Afbeelding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3631" y="200991"/>
            <a:ext cx="3630447" cy="921372"/>
          </a:xfrm>
          <a:prstGeom prst="rect">
            <a:avLst/>
          </a:prstGeom>
        </p:spPr>
      </p:pic>
    </p:spTree>
    <p:extLst>
      <p:ext uri="{BB962C8B-B14F-4D97-AF65-F5344CB8AC3E}">
        <p14:creationId xmlns:p14="http://schemas.microsoft.com/office/powerpoint/2010/main" val="101006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B0F0"/>
                </a:solidFill>
                <a:latin typeface="Arial" panose="020B0604020202020204" pitchFamily="34" charset="0"/>
                <a:cs typeface="Arial" panose="020B0604020202020204" pitchFamily="34" charset="0"/>
              </a:defRPr>
            </a:lvl1pPr>
          </a:lstStyle>
          <a:p>
            <a:r>
              <a:rPr lang="nl-NL" dirty="0"/>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2378DFDB-0533-4FA7-A835-1B303A41D6C4}" type="datetimeFigureOut">
              <a:rPr lang="nl-NL" smtClean="0"/>
              <a:t>17-3-2025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3A08236-4D9D-4A35-BE33-C8C60F56E6CA}" type="slidenum">
              <a:rPr lang="nl-NL" smtClean="0"/>
              <a:t>‹#›</a:t>
            </a:fld>
            <a:endParaRPr lang="nl-NL"/>
          </a:p>
        </p:txBody>
      </p:sp>
      <p:pic>
        <p:nvPicPr>
          <p:cNvPr id="7" name="Afbeelding 6"/>
          <p:cNvPicPr>
            <a:picLocks noChangeAspect="1"/>
          </p:cNvPicPr>
          <p:nvPr userDrawn="1"/>
        </p:nvPicPr>
        <p:blipFill rotWithShape="1">
          <a:blip r:embed="rId2" cstate="email">
            <a:extLst>
              <a:ext uri="{28A0092B-C50C-407E-A947-70E740481C1C}">
                <a14:useLocalDpi xmlns:a14="http://schemas.microsoft.com/office/drawing/2010/main"/>
              </a:ext>
            </a:extLst>
          </a:blip>
          <a:srcRect r="69614"/>
          <a:stretch/>
        </p:blipFill>
        <p:spPr>
          <a:xfrm>
            <a:off x="11233857" y="185738"/>
            <a:ext cx="872418" cy="728662"/>
          </a:xfrm>
          <a:prstGeom prst="rect">
            <a:avLst/>
          </a:prstGeom>
        </p:spPr>
      </p:pic>
    </p:spTree>
    <p:extLst>
      <p:ext uri="{BB962C8B-B14F-4D97-AF65-F5344CB8AC3E}">
        <p14:creationId xmlns:p14="http://schemas.microsoft.com/office/powerpoint/2010/main" val="3946253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2378DFDB-0533-4FA7-A835-1B303A41D6C4}" type="datetimeFigureOut">
              <a:rPr lang="nl-NL" smtClean="0"/>
              <a:t>17-3-2025</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A3A08236-4D9D-4A35-BE33-C8C60F56E6CA}" type="slidenum">
              <a:rPr lang="nl-NL" smtClean="0"/>
              <a:t>‹#›</a:t>
            </a:fld>
            <a:endParaRPr lang="nl-NL"/>
          </a:p>
        </p:txBody>
      </p:sp>
    </p:spTree>
    <p:extLst>
      <p:ext uri="{BB962C8B-B14F-4D97-AF65-F5344CB8AC3E}">
        <p14:creationId xmlns:p14="http://schemas.microsoft.com/office/powerpoint/2010/main" val="357620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rgbClr val="00B0F0"/>
                </a:solidFill>
                <a:latin typeface="Arial" panose="020B0604020202020204" pitchFamily="34" charset="0"/>
                <a:cs typeface="Arial" panose="020B0604020202020204" pitchFamily="34" charset="0"/>
              </a:defRPr>
            </a:lvl1pPr>
          </a:lstStyle>
          <a:p>
            <a:r>
              <a:rPr lang="nl-NL" dirty="0"/>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2378DFDB-0533-4FA7-A835-1B303A41D6C4}" type="datetimeFigureOut">
              <a:rPr lang="nl-NL" smtClean="0"/>
              <a:t>17-3-2025</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A3A08236-4D9D-4A35-BE33-C8C60F56E6CA}" type="slidenum">
              <a:rPr lang="nl-NL" smtClean="0"/>
              <a:t>‹#›</a:t>
            </a:fld>
            <a:endParaRPr lang="nl-NL"/>
          </a:p>
        </p:txBody>
      </p:sp>
    </p:spTree>
    <p:extLst>
      <p:ext uri="{BB962C8B-B14F-4D97-AF65-F5344CB8AC3E}">
        <p14:creationId xmlns:p14="http://schemas.microsoft.com/office/powerpoint/2010/main" val="3321928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2378DFDB-0533-4FA7-A835-1B303A41D6C4}" type="datetimeFigureOut">
              <a:rPr lang="nl-NL" smtClean="0"/>
              <a:t>17-3-2025</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A3A08236-4D9D-4A35-BE33-C8C60F56E6CA}" type="slidenum">
              <a:rPr lang="nl-NL" smtClean="0"/>
              <a:t>‹#›</a:t>
            </a:fld>
            <a:endParaRPr lang="nl-NL"/>
          </a:p>
        </p:txBody>
      </p:sp>
    </p:spTree>
    <p:extLst>
      <p:ext uri="{BB962C8B-B14F-4D97-AF65-F5344CB8AC3E}">
        <p14:creationId xmlns:p14="http://schemas.microsoft.com/office/powerpoint/2010/main" val="1110420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2378DFDB-0533-4FA7-A835-1B303A41D6C4}" type="datetimeFigureOut">
              <a:rPr lang="nl-NL" smtClean="0"/>
              <a:t>17-3-2025</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A3A08236-4D9D-4A35-BE33-C8C60F56E6CA}" type="slidenum">
              <a:rPr lang="nl-NL" smtClean="0"/>
              <a:t>‹#›</a:t>
            </a:fld>
            <a:endParaRPr lang="nl-NL"/>
          </a:p>
        </p:txBody>
      </p:sp>
    </p:spTree>
    <p:extLst>
      <p:ext uri="{BB962C8B-B14F-4D97-AF65-F5344CB8AC3E}">
        <p14:creationId xmlns:p14="http://schemas.microsoft.com/office/powerpoint/2010/main" val="215945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378DFDB-0533-4FA7-A835-1B303A41D6C4}" type="datetimeFigureOut">
              <a:rPr lang="nl-NL" smtClean="0"/>
              <a:t>17-3-2025</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A3A08236-4D9D-4A35-BE33-C8C60F56E6CA}" type="slidenum">
              <a:rPr lang="nl-NL" smtClean="0"/>
              <a:t>‹#›</a:t>
            </a:fld>
            <a:endParaRPr lang="nl-NL"/>
          </a:p>
        </p:txBody>
      </p:sp>
    </p:spTree>
    <p:extLst>
      <p:ext uri="{BB962C8B-B14F-4D97-AF65-F5344CB8AC3E}">
        <p14:creationId xmlns:p14="http://schemas.microsoft.com/office/powerpoint/2010/main" val="341647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2.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78DFDB-0533-4FA7-A835-1B303A41D6C4}" type="datetimeFigureOut">
              <a:rPr lang="nl-NL" smtClean="0"/>
              <a:t>17-3-2025</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08236-4D9D-4A35-BE33-C8C60F56E6CA}" type="slidenum">
              <a:rPr lang="nl-NL" smtClean="0"/>
              <a:t>‹#›</a:t>
            </a:fld>
            <a:endParaRPr lang="nl-NL"/>
          </a:p>
        </p:txBody>
      </p:sp>
    </p:spTree>
    <p:extLst>
      <p:ext uri="{BB962C8B-B14F-4D97-AF65-F5344CB8AC3E}">
        <p14:creationId xmlns:p14="http://schemas.microsoft.com/office/powerpoint/2010/main" val="822482384"/>
      </p:ext>
    </p:extLst>
  </p:cSld>
  <p:clrMap bg1="lt1" tx1="dk1" bg2="lt2" tx2="dk2" accent1="accent1" accent2="accent2" accent3="accent3" accent4="accent4" accent5="accent5" accent6="accent6" hlink="hlink" folHlink="folHlink"/>
  <p:sldLayoutIdLst>
    <p:sldLayoutId id="2147483671" r:id="rId1"/>
    <p:sldLayoutId id="2147483666" r:id="rId2"/>
    <p:sldLayoutId id="2147483649" r:id="rId3"/>
    <p:sldLayoutId id="2147483650" r:id="rId4"/>
    <p:sldLayoutId id="2147483651" r:id="rId5"/>
    <p:sldLayoutId id="2147483652" r:id="rId6"/>
    <p:sldLayoutId id="2147483653" r:id="rId7"/>
    <p:sldLayoutId id="2147483672" r:id="rId8"/>
    <p:sldLayoutId id="2147483655" r:id="rId9"/>
    <p:sldLayoutId id="2147483656" r:id="rId10"/>
    <p:sldLayoutId id="2147483657" r:id="rId11"/>
    <p:sldLayoutId id="2147483658" r:id="rId12"/>
    <p:sldLayoutId id="2147483659" r:id="rId13"/>
    <p:sldLayoutId id="2147483661"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1FF734-2DB1-CC49-8AD6-63B1053F0CB6}" type="datetimeFigureOut">
              <a:rPr lang="nl-NL" smtClean="0"/>
              <a:t>17-3-2025</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DEDB2D-9629-0240-8ECB-BDE1EADFD4E8}" type="slidenum">
              <a:rPr lang="nl-NL" smtClean="0"/>
              <a:t>‹#›</a:t>
            </a:fld>
            <a:endParaRPr lang="nl-NL"/>
          </a:p>
        </p:txBody>
      </p:sp>
    </p:spTree>
    <p:extLst>
      <p:ext uri="{BB962C8B-B14F-4D97-AF65-F5344CB8AC3E}">
        <p14:creationId xmlns:p14="http://schemas.microsoft.com/office/powerpoint/2010/main" val="3130562829"/>
      </p:ext>
    </p:extLst>
  </p:cSld>
  <p:clrMap bg1="lt1" tx1="dk1" bg2="lt2" tx2="dk2" accent1="accent1" accent2="accent2" accent3="accent3" accent4="accent4" accent5="accent5" accent6="accent6" hlink="hlink" folHlink="folHlink"/>
  <p:sldLayoutIdLst>
    <p:sldLayoutId id="2147483654" r:id="rId1"/>
    <p:sldLayoutId id="2147483670"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F43A3598-AD0A-4E2B-A70B-8C66D95EFACE}"/>
              </a:ext>
            </a:extLst>
          </p:cNvPr>
          <p:cNvSpPr>
            <a:spLocks noGrp="1"/>
          </p:cNvSpPr>
          <p:nvPr>
            <p:ph type="dt" sz="half" idx="2"/>
          </p:nvPr>
        </p:nvSpPr>
        <p:spPr>
          <a:xfrm>
            <a:off x="9774967" y="6356351"/>
            <a:ext cx="1083733" cy="366183"/>
          </a:xfrm>
          <a:prstGeom prst="rect">
            <a:avLst/>
          </a:prstGeom>
        </p:spPr>
        <p:txBody>
          <a:bodyPr vert="horz" lIns="91440" tIns="45720" rIns="0" bIns="45720" rtlCol="0" anchor="ctr"/>
          <a:lstStyle>
            <a:lvl1pPr algn="r">
              <a:defRPr sz="1067">
                <a:solidFill>
                  <a:schemeClr val="tx1">
                    <a:tint val="75000"/>
                  </a:schemeClr>
                </a:solidFill>
              </a:defRPr>
            </a:lvl1pPr>
          </a:lstStyle>
          <a:p>
            <a:fld id="{982E87CE-8545-4B28-9101-1ABE11BF1B41}" type="datetime1">
              <a:rPr lang="nl-NL" smtClean="0"/>
              <a:t>17-3-2025</a:t>
            </a:fld>
            <a:endParaRPr lang="nl-NL"/>
          </a:p>
        </p:txBody>
      </p:sp>
      <p:sp>
        <p:nvSpPr>
          <p:cNvPr id="3" name="Voettekst">
            <a:extLst>
              <a:ext uri="{FF2B5EF4-FFF2-40B4-BE49-F238E27FC236}">
                <a16:creationId xmlns:a16="http://schemas.microsoft.com/office/drawing/2014/main" id="{269FBD5E-0590-4897-8075-09373A16CA52}"/>
              </a:ext>
            </a:extLst>
          </p:cNvPr>
          <p:cNvSpPr>
            <a:spLocks noGrp="1"/>
          </p:cNvSpPr>
          <p:nvPr>
            <p:ph type="ftr" sz="quarter" idx="3"/>
          </p:nvPr>
        </p:nvSpPr>
        <p:spPr>
          <a:xfrm>
            <a:off x="1610883" y="6356351"/>
            <a:ext cx="7992535" cy="366183"/>
          </a:xfrm>
          <a:prstGeom prst="rect">
            <a:avLst/>
          </a:prstGeom>
        </p:spPr>
        <p:txBody>
          <a:bodyPr vert="horz" lIns="91440" tIns="45720" rIns="91440" bIns="45720" rtlCol="0" anchor="ctr"/>
          <a:lstStyle>
            <a:lvl1pPr algn="ctr">
              <a:defRPr sz="1067">
                <a:solidFill>
                  <a:schemeClr val="tx1">
                    <a:tint val="75000"/>
                  </a:schemeClr>
                </a:solidFill>
              </a:defRPr>
            </a:lvl1pPr>
          </a:lstStyle>
          <a:p>
            <a:endParaRPr lang="nl-NL"/>
          </a:p>
        </p:txBody>
      </p:sp>
      <p:sp>
        <p:nvSpPr>
          <p:cNvPr id="8" name="Dianummer">
            <a:extLst>
              <a:ext uri="{FF2B5EF4-FFF2-40B4-BE49-F238E27FC236}">
                <a16:creationId xmlns:a16="http://schemas.microsoft.com/office/drawing/2014/main" id="{D8B88BBF-A69B-4034-BE87-A93161E3E2EA}"/>
              </a:ext>
            </a:extLst>
          </p:cNvPr>
          <p:cNvSpPr>
            <a:spLocks noGrp="1"/>
          </p:cNvSpPr>
          <p:nvPr>
            <p:ph type="sldNum" sz="quarter" idx="4"/>
          </p:nvPr>
        </p:nvSpPr>
        <p:spPr>
          <a:xfrm>
            <a:off x="838200" y="6356351"/>
            <a:ext cx="601133" cy="366183"/>
          </a:xfrm>
          <a:prstGeom prst="rect">
            <a:avLst/>
          </a:prstGeom>
        </p:spPr>
        <p:txBody>
          <a:bodyPr vert="horz" lIns="0" tIns="45720" rIns="91440" bIns="45720" rtlCol="0" anchor="ctr"/>
          <a:lstStyle>
            <a:lvl1pPr algn="l">
              <a:defRPr sz="1067">
                <a:solidFill>
                  <a:schemeClr val="tx1">
                    <a:tint val="75000"/>
                  </a:schemeClr>
                </a:solidFill>
              </a:defRPr>
            </a:lvl1pPr>
          </a:lstStyle>
          <a:p>
            <a:fld id="{82F1406F-2017-4431-B79A-7DFC81A4E36B}" type="slidenum">
              <a:rPr lang="nl-NL" smtClean="0"/>
              <a:pPr/>
              <a:t>‹#›</a:t>
            </a:fld>
            <a:endParaRPr lang="nl-NL"/>
          </a:p>
        </p:txBody>
      </p:sp>
      <p:pic>
        <p:nvPicPr>
          <p:cNvPr id="6" name="Logo" descr="hu logo.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246957" y="6145253"/>
            <a:ext cx="576000" cy="492615"/>
          </a:xfrm>
          <a:prstGeom prst="rect">
            <a:avLst/>
          </a:prstGeom>
        </p:spPr>
      </p:pic>
      <p:sp>
        <p:nvSpPr>
          <p:cNvPr id="9" name="Tijdelijke aanduiding voor titel 8">
            <a:extLst>
              <a:ext uri="{FF2B5EF4-FFF2-40B4-BE49-F238E27FC236}">
                <a16:creationId xmlns:a16="http://schemas.microsoft.com/office/drawing/2014/main" id="{0977E159-79B6-4267-A1D2-09D475E5B91F}"/>
              </a:ext>
            </a:extLst>
          </p:cNvPr>
          <p:cNvSpPr>
            <a:spLocks noGrp="1"/>
          </p:cNvSpPr>
          <p:nvPr>
            <p:ph type="title"/>
          </p:nvPr>
        </p:nvSpPr>
        <p:spPr>
          <a:xfrm>
            <a:off x="800299" y="325969"/>
            <a:ext cx="10096300" cy="1325033"/>
          </a:xfrm>
          <a:prstGeom prst="rect">
            <a:avLst/>
          </a:prstGeom>
        </p:spPr>
        <p:txBody>
          <a:bodyPr vert="horz" lIns="91440" tIns="45720" rIns="91440" bIns="45720" rtlCol="0" anchor="ctr">
            <a:normAutofit/>
          </a:bodyPr>
          <a:lstStyle/>
          <a:p>
            <a:r>
              <a:rPr lang="nl-NL"/>
              <a:t>Klik om stijl te bewerken</a:t>
            </a:r>
          </a:p>
        </p:txBody>
      </p:sp>
      <p:sp>
        <p:nvSpPr>
          <p:cNvPr id="10" name="Tijdelijke aanduiding voor tekst 9">
            <a:extLst>
              <a:ext uri="{FF2B5EF4-FFF2-40B4-BE49-F238E27FC236}">
                <a16:creationId xmlns:a16="http://schemas.microsoft.com/office/drawing/2014/main" id="{E616524E-60E5-4C7A-8687-6CD7C4493891}"/>
              </a:ext>
            </a:extLst>
          </p:cNvPr>
          <p:cNvSpPr>
            <a:spLocks noGrp="1"/>
          </p:cNvSpPr>
          <p:nvPr>
            <p:ph type="body" idx="1"/>
          </p:nvPr>
        </p:nvSpPr>
        <p:spPr>
          <a:xfrm>
            <a:off x="838200" y="1826684"/>
            <a:ext cx="10058400" cy="4056440"/>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11" name="Titeldecoratie">
            <a:extLst>
              <a:ext uri="{FF2B5EF4-FFF2-40B4-BE49-F238E27FC236}">
                <a16:creationId xmlns:a16="http://schemas.microsoft.com/office/drawing/2014/main" id="{06AB2B47-0CA1-4EC7-8F94-39B16B918B8E}"/>
              </a:ext>
            </a:extLst>
          </p:cNvPr>
          <p:cNvSpPr/>
          <p:nvPr userDrawn="1"/>
        </p:nvSpPr>
        <p:spPr>
          <a:xfrm>
            <a:off x="708085" y="913121"/>
            <a:ext cx="144000" cy="60985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Tree>
    <p:extLst>
      <p:ext uri="{BB962C8B-B14F-4D97-AF65-F5344CB8AC3E}">
        <p14:creationId xmlns:p14="http://schemas.microsoft.com/office/powerpoint/2010/main" val="935259387"/>
      </p:ext>
    </p:extLst>
  </p:cSld>
  <p:clrMap bg1="lt1" tx1="dk1" bg2="lt2" tx2="dk2" accent1="accent1" accent2="accent2" accent3="accent3" accent4="accent4" accent5="accent5" accent6="accent6" hlink="hlink" folHlink="folHlink"/>
  <p:sldLayoutIdLst>
    <p:sldLayoutId id="2147483695" r:id="rId1"/>
    <p:sldLayoutId id="2147483724" r:id="rId2"/>
    <p:sldLayoutId id="2147483745" r:id="rId3"/>
  </p:sldLayoutIdLst>
  <p:hf sldNum="0" hdr="0" ftr="0" dt="0"/>
  <p:txStyles>
    <p:titleStyle>
      <a:lvl1pPr algn="l" defTabSz="457200" rtl="0" eaLnBrk="1" latinLnBrk="0" hangingPunct="1">
        <a:spcBef>
          <a:spcPct val="0"/>
        </a:spcBef>
        <a:buNone/>
        <a:defRPr sz="3200" b="1" kern="1200">
          <a:solidFill>
            <a:schemeClr val="accent1"/>
          </a:solidFill>
          <a:latin typeface="+mj-lt"/>
          <a:ea typeface="+mj-ea"/>
          <a:cs typeface="+mj-cs"/>
        </a:defRPr>
      </a:lvl1pPr>
    </p:titleStyle>
    <p:bodyStyle>
      <a:lvl1pPr marL="342900" indent="-342900" algn="l" defTabSz="457200" rtl="0" eaLnBrk="1" latinLnBrk="0" hangingPunct="1">
        <a:lnSpc>
          <a:spcPct val="120000"/>
        </a:lnSpc>
        <a:spcBef>
          <a:spcPts val="0"/>
        </a:spcBef>
        <a:buClr>
          <a:schemeClr val="tx2"/>
        </a:buClr>
        <a:buSzPct val="120000"/>
        <a:buFont typeface="Arial" panose="020B0604020202020204" pitchFamily="34" charset="0"/>
        <a:buChar char="•"/>
        <a:defRPr sz="2000" b="0" kern="1200">
          <a:solidFill>
            <a:schemeClr val="tx1"/>
          </a:solidFill>
          <a:latin typeface="+mn-lt"/>
          <a:ea typeface="+mn-ea"/>
          <a:cs typeface="+mn-cs"/>
        </a:defRPr>
      </a:lvl1pPr>
      <a:lvl2pPr marL="800100" indent="-342900" algn="l" defTabSz="457200" rtl="0" eaLnBrk="1" latinLnBrk="0" hangingPunct="1">
        <a:lnSpc>
          <a:spcPct val="120000"/>
        </a:lnSpc>
        <a:spcBef>
          <a:spcPts val="0"/>
        </a:spcBef>
        <a:buClr>
          <a:schemeClr val="tx2"/>
        </a:buClr>
        <a:buFont typeface="Wingdings" panose="05000000000000000000" pitchFamily="2" charset="2"/>
        <a:buChar char="§"/>
        <a:defRPr sz="2000" b="0" kern="1200">
          <a:solidFill>
            <a:schemeClr val="tx1"/>
          </a:solidFill>
          <a:latin typeface="+mn-lt"/>
          <a:ea typeface="+mn-ea"/>
          <a:cs typeface="+mn-cs"/>
        </a:defRPr>
      </a:lvl2pPr>
      <a:lvl3pPr marL="1257300" indent="-342900" algn="l" defTabSz="457200" rtl="0" eaLnBrk="1" latinLnBrk="0" hangingPunct="1">
        <a:lnSpc>
          <a:spcPct val="100000"/>
        </a:lnSpc>
        <a:spcBef>
          <a:spcPts val="0"/>
        </a:spcBef>
        <a:buClr>
          <a:schemeClr val="tx2"/>
        </a:buClr>
        <a:buFont typeface="Courier New" panose="02070309020205020404" pitchFamily="49" charset="0"/>
        <a:buChar char="o"/>
        <a:defRPr sz="2000" b="0" kern="1200">
          <a:solidFill>
            <a:schemeClr val="tx1"/>
          </a:solidFill>
          <a:latin typeface="+mn-lt"/>
          <a:ea typeface="+mn-ea"/>
          <a:cs typeface="+mn-cs"/>
        </a:defRPr>
      </a:lvl3pPr>
      <a:lvl4pPr marL="1371600" indent="0" algn="l" defTabSz="457200" rtl="0" eaLnBrk="1" latinLnBrk="0" hangingPunct="1">
        <a:lnSpc>
          <a:spcPct val="100000"/>
        </a:lnSpc>
        <a:spcBef>
          <a:spcPts val="0"/>
        </a:spcBef>
        <a:buClr>
          <a:schemeClr val="accent1"/>
        </a:buClr>
        <a:buFont typeface="Arial"/>
        <a:buNone/>
        <a:defRPr sz="2000" b="0" kern="1200">
          <a:solidFill>
            <a:schemeClr val="tx1"/>
          </a:solidFill>
          <a:latin typeface="+mn-lt"/>
          <a:ea typeface="+mn-ea"/>
          <a:cs typeface="+mn-cs"/>
        </a:defRPr>
      </a:lvl4pPr>
      <a:lvl5pPr marL="1828800" indent="0" algn="l" defTabSz="457200" rtl="0" eaLnBrk="1" latinLnBrk="0" hangingPunct="1">
        <a:lnSpc>
          <a:spcPct val="100000"/>
        </a:lnSpc>
        <a:spcBef>
          <a:spcPts val="0"/>
        </a:spcBef>
        <a:buClr>
          <a:schemeClr val="accent1"/>
        </a:buClr>
        <a:buFont typeface="Arial"/>
        <a:buNone/>
        <a:defRPr sz="20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userDrawn="1">
          <p15:clr>
            <a:srgbClr val="F26B43"/>
          </p15:clr>
        </p15:guide>
        <p15:guide id="2" pos="513" userDrawn="1">
          <p15:clr>
            <a:srgbClr val="F26B43"/>
          </p15:clr>
        </p15:guide>
        <p15:guide id="3" pos="6864" userDrawn="1">
          <p15:clr>
            <a:srgbClr val="F26B43"/>
          </p15:clr>
        </p15:guide>
        <p15:guide id="4" orient="horz" pos="5027" userDrawn="1">
          <p15:clr>
            <a:srgbClr val="F26B43"/>
          </p15:clr>
        </p15:guide>
        <p15:guide id="5" orient="horz" pos="1132" userDrawn="1">
          <p15:clr>
            <a:srgbClr val="F26B43"/>
          </p15:clr>
        </p15:guide>
        <p15:guide id="6" orient="horz" pos="370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ictresearchmethods.n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ctresearchmethods.nl/"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bibliotheek.hu.nl/hulp-en-ondersteuning/full-text-toegang/hugo/" TargetMode="External"/><Relationship Id="rId3" Type="http://schemas.openxmlformats.org/officeDocument/2006/relationships/hyperlink" Target="http://scholar.google.com/" TargetMode="External"/><Relationship Id="rId7" Type="http://schemas.openxmlformats.org/officeDocument/2006/relationships/hyperlink" Target="http://www.sciencedirect.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www.isiwebofknowledge.com/" TargetMode="External"/><Relationship Id="rId5" Type="http://schemas.openxmlformats.org/officeDocument/2006/relationships/hyperlink" Target="http://citeseerx.ist.psu.edu/" TargetMode="External"/><Relationship Id="rId4" Type="http://schemas.openxmlformats.org/officeDocument/2006/relationships/hyperlink" Target="http://arxiv.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jpeg"/><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657CCF-3BDE-42A3-DA5F-9F461352D659}"/>
              </a:ext>
            </a:extLst>
          </p:cNvPr>
          <p:cNvPicPr>
            <a:picLocks noChangeAspect="1"/>
          </p:cNvPicPr>
          <p:nvPr/>
        </p:nvPicPr>
        <p:blipFill>
          <a:blip r:embed="rId2"/>
          <a:stretch>
            <a:fillRect/>
          </a:stretch>
        </p:blipFill>
        <p:spPr>
          <a:xfrm>
            <a:off x="0" y="0"/>
            <a:ext cx="6858000" cy="6858000"/>
          </a:xfrm>
          <a:prstGeom prst="rect">
            <a:avLst/>
          </a:prstGeom>
        </p:spPr>
      </p:pic>
      <p:sp>
        <p:nvSpPr>
          <p:cNvPr id="7" name="Title 1">
            <a:extLst>
              <a:ext uri="{FF2B5EF4-FFF2-40B4-BE49-F238E27FC236}">
                <a16:creationId xmlns:a16="http://schemas.microsoft.com/office/drawing/2014/main" id="{CB9E6FCA-010D-9342-756A-88360DBD5BAA}"/>
              </a:ext>
            </a:extLst>
          </p:cNvPr>
          <p:cNvSpPr txBox="1">
            <a:spLocks/>
          </p:cNvSpPr>
          <p:nvPr/>
        </p:nvSpPr>
        <p:spPr>
          <a:xfrm>
            <a:off x="7319319" y="947354"/>
            <a:ext cx="4411361" cy="1528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rade Gothic Inline" panose="020F0502020204030204" pitchFamily="34" charset="0"/>
              </a:rPr>
              <a:t>Deep</a:t>
            </a:r>
          </a:p>
        </p:txBody>
      </p:sp>
      <p:sp>
        <p:nvSpPr>
          <p:cNvPr id="9" name="Title 1">
            <a:extLst>
              <a:ext uri="{FF2B5EF4-FFF2-40B4-BE49-F238E27FC236}">
                <a16:creationId xmlns:a16="http://schemas.microsoft.com/office/drawing/2014/main" id="{5A8B1009-3817-45C6-FD41-2F09945D2825}"/>
              </a:ext>
            </a:extLst>
          </p:cNvPr>
          <p:cNvSpPr txBox="1">
            <a:spLocks/>
          </p:cNvSpPr>
          <p:nvPr/>
        </p:nvSpPr>
        <p:spPr>
          <a:xfrm>
            <a:off x="7883610" y="1956489"/>
            <a:ext cx="3282777" cy="1528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rade Gothic Inline" panose="020F0502020204030204" pitchFamily="34" charset="0"/>
              </a:rPr>
              <a:t>Dive</a:t>
            </a:r>
          </a:p>
        </p:txBody>
      </p:sp>
      <p:sp>
        <p:nvSpPr>
          <p:cNvPr id="10" name="Title 1">
            <a:extLst>
              <a:ext uri="{FF2B5EF4-FFF2-40B4-BE49-F238E27FC236}">
                <a16:creationId xmlns:a16="http://schemas.microsoft.com/office/drawing/2014/main" id="{E3D4F425-6E06-8E2A-511B-E4030CFCE7CF}"/>
              </a:ext>
            </a:extLst>
          </p:cNvPr>
          <p:cNvSpPr txBox="1">
            <a:spLocks/>
          </p:cNvSpPr>
          <p:nvPr/>
        </p:nvSpPr>
        <p:spPr>
          <a:xfrm>
            <a:off x="8357285" y="4493743"/>
            <a:ext cx="2335425"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rade Gothic Inline" panose="020F0502020204030204" pitchFamily="34" charset="0"/>
              </a:rPr>
              <a:t>s4</a:t>
            </a:r>
          </a:p>
        </p:txBody>
      </p:sp>
    </p:spTree>
    <p:extLst>
      <p:ext uri="{BB962C8B-B14F-4D97-AF65-F5344CB8AC3E}">
        <p14:creationId xmlns:p14="http://schemas.microsoft.com/office/powerpoint/2010/main" val="276206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9">
            <a:extLst>
              <a:ext uri="{FF2B5EF4-FFF2-40B4-BE49-F238E27FC236}">
                <a16:creationId xmlns:a16="http://schemas.microsoft.com/office/drawing/2014/main" id="{759174B5-CFFF-2C91-1A9D-075A55048D36}"/>
              </a:ext>
            </a:extLst>
          </p:cNvPr>
          <p:cNvSpPr/>
          <p:nvPr/>
        </p:nvSpPr>
        <p:spPr>
          <a:xfrm>
            <a:off x="165910" y="6007733"/>
            <a:ext cx="11860180" cy="646331"/>
          </a:xfrm>
          <a:prstGeom prst="rect">
            <a:avLst/>
          </a:prstGeom>
        </p:spPr>
        <p:txBody>
          <a:bodyPr wrap="square">
            <a:spAutoFit/>
          </a:bodyPr>
          <a:lstStyle/>
          <a:p>
            <a:r>
              <a:rPr lang="en-US" dirty="0">
                <a:solidFill>
                  <a:schemeClr val="bg1">
                    <a:lumMod val="85000"/>
                  </a:schemeClr>
                </a:solidFill>
              </a:rPr>
              <a:t>Bron: https://www.uu.nl/onderwijs/onderwijsadvies-training/professionalisering/hoger-onderwijs/academische-vaardigheden-voor-studenten/studietips/skills-booster-zo-formuleer-je-een-goede-onderzoeksvraag</a:t>
            </a:r>
          </a:p>
        </p:txBody>
      </p:sp>
      <p:pic>
        <p:nvPicPr>
          <p:cNvPr id="9" name="Picture 8">
            <a:extLst>
              <a:ext uri="{FF2B5EF4-FFF2-40B4-BE49-F238E27FC236}">
                <a16:creationId xmlns:a16="http://schemas.microsoft.com/office/drawing/2014/main" id="{7CFEE442-73C5-411D-45BB-92CE308BA834}"/>
              </a:ext>
            </a:extLst>
          </p:cNvPr>
          <p:cNvPicPr>
            <a:picLocks noChangeAspect="1"/>
          </p:cNvPicPr>
          <p:nvPr/>
        </p:nvPicPr>
        <p:blipFill>
          <a:blip r:embed="rId2"/>
          <a:stretch>
            <a:fillRect/>
          </a:stretch>
        </p:blipFill>
        <p:spPr>
          <a:xfrm>
            <a:off x="165910" y="203936"/>
            <a:ext cx="9334500" cy="2276475"/>
          </a:xfrm>
          <a:prstGeom prst="rect">
            <a:avLst/>
          </a:prstGeom>
        </p:spPr>
      </p:pic>
      <p:pic>
        <p:nvPicPr>
          <p:cNvPr id="11" name="Picture 10">
            <a:extLst>
              <a:ext uri="{FF2B5EF4-FFF2-40B4-BE49-F238E27FC236}">
                <a16:creationId xmlns:a16="http://schemas.microsoft.com/office/drawing/2014/main" id="{AC7CFD74-EC35-4E74-4C0F-692CE50B1CA4}"/>
              </a:ext>
            </a:extLst>
          </p:cNvPr>
          <p:cNvPicPr>
            <a:picLocks noChangeAspect="1"/>
          </p:cNvPicPr>
          <p:nvPr/>
        </p:nvPicPr>
        <p:blipFill>
          <a:blip r:embed="rId3"/>
          <a:stretch>
            <a:fillRect/>
          </a:stretch>
        </p:blipFill>
        <p:spPr>
          <a:xfrm>
            <a:off x="579604" y="831106"/>
            <a:ext cx="9229725" cy="2133600"/>
          </a:xfrm>
          <a:prstGeom prst="rect">
            <a:avLst/>
          </a:prstGeom>
        </p:spPr>
      </p:pic>
      <p:pic>
        <p:nvPicPr>
          <p:cNvPr id="13" name="Picture 12">
            <a:extLst>
              <a:ext uri="{FF2B5EF4-FFF2-40B4-BE49-F238E27FC236}">
                <a16:creationId xmlns:a16="http://schemas.microsoft.com/office/drawing/2014/main" id="{B6091135-E612-A020-D476-E1D5608D05E0}"/>
              </a:ext>
            </a:extLst>
          </p:cNvPr>
          <p:cNvPicPr>
            <a:picLocks noChangeAspect="1"/>
          </p:cNvPicPr>
          <p:nvPr/>
        </p:nvPicPr>
        <p:blipFill>
          <a:blip r:embed="rId4"/>
          <a:stretch>
            <a:fillRect/>
          </a:stretch>
        </p:blipFill>
        <p:spPr>
          <a:xfrm>
            <a:off x="993298" y="1383556"/>
            <a:ext cx="9229725" cy="1724025"/>
          </a:xfrm>
          <a:prstGeom prst="rect">
            <a:avLst/>
          </a:prstGeom>
        </p:spPr>
      </p:pic>
      <p:pic>
        <p:nvPicPr>
          <p:cNvPr id="15" name="Picture 14">
            <a:extLst>
              <a:ext uri="{FF2B5EF4-FFF2-40B4-BE49-F238E27FC236}">
                <a16:creationId xmlns:a16="http://schemas.microsoft.com/office/drawing/2014/main" id="{737ADF7F-41AC-1B58-38DC-7B7C331AED29}"/>
              </a:ext>
            </a:extLst>
          </p:cNvPr>
          <p:cNvPicPr>
            <a:picLocks noChangeAspect="1"/>
          </p:cNvPicPr>
          <p:nvPr/>
        </p:nvPicPr>
        <p:blipFill>
          <a:blip r:embed="rId5"/>
          <a:stretch>
            <a:fillRect/>
          </a:stretch>
        </p:blipFill>
        <p:spPr>
          <a:xfrm>
            <a:off x="1485900" y="1892926"/>
            <a:ext cx="9220200" cy="1733550"/>
          </a:xfrm>
          <a:prstGeom prst="rect">
            <a:avLst/>
          </a:prstGeom>
        </p:spPr>
      </p:pic>
      <p:pic>
        <p:nvPicPr>
          <p:cNvPr id="17" name="Picture 16">
            <a:extLst>
              <a:ext uri="{FF2B5EF4-FFF2-40B4-BE49-F238E27FC236}">
                <a16:creationId xmlns:a16="http://schemas.microsoft.com/office/drawing/2014/main" id="{D9B0F839-FB2B-9503-0BB9-70E046756FF6}"/>
              </a:ext>
            </a:extLst>
          </p:cNvPr>
          <p:cNvPicPr>
            <a:picLocks noChangeAspect="1"/>
          </p:cNvPicPr>
          <p:nvPr/>
        </p:nvPicPr>
        <p:blipFill>
          <a:blip r:embed="rId6"/>
          <a:stretch>
            <a:fillRect/>
          </a:stretch>
        </p:blipFill>
        <p:spPr>
          <a:xfrm>
            <a:off x="1936860" y="2520313"/>
            <a:ext cx="9220200" cy="2143125"/>
          </a:xfrm>
          <a:prstGeom prst="rect">
            <a:avLst/>
          </a:prstGeom>
        </p:spPr>
      </p:pic>
      <p:pic>
        <p:nvPicPr>
          <p:cNvPr id="19" name="Picture 18">
            <a:extLst>
              <a:ext uri="{FF2B5EF4-FFF2-40B4-BE49-F238E27FC236}">
                <a16:creationId xmlns:a16="http://schemas.microsoft.com/office/drawing/2014/main" id="{DDBB657E-0DCC-A123-5072-2FE092B13064}"/>
              </a:ext>
            </a:extLst>
          </p:cNvPr>
          <p:cNvPicPr>
            <a:picLocks noChangeAspect="1"/>
          </p:cNvPicPr>
          <p:nvPr/>
        </p:nvPicPr>
        <p:blipFill>
          <a:blip r:embed="rId7"/>
          <a:stretch>
            <a:fillRect/>
          </a:stretch>
        </p:blipFill>
        <p:spPr>
          <a:xfrm>
            <a:off x="2234899" y="3107581"/>
            <a:ext cx="9229725" cy="2124075"/>
          </a:xfrm>
          <a:prstGeom prst="rect">
            <a:avLst/>
          </a:prstGeom>
        </p:spPr>
      </p:pic>
    </p:spTree>
    <p:extLst>
      <p:ext uri="{BB962C8B-B14F-4D97-AF65-F5344CB8AC3E}">
        <p14:creationId xmlns:p14="http://schemas.microsoft.com/office/powerpoint/2010/main" val="3749088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4212A-5573-4CD6-BFD7-567B52459FD2}"/>
              </a:ext>
            </a:extLst>
          </p:cNvPr>
          <p:cNvSpPr>
            <a:spLocks noGrp="1"/>
          </p:cNvSpPr>
          <p:nvPr>
            <p:ph type="title"/>
          </p:nvPr>
        </p:nvSpPr>
        <p:spPr>
          <a:xfrm>
            <a:off x="838200" y="365126"/>
            <a:ext cx="10515600" cy="1169244"/>
          </a:xfrm>
        </p:spPr>
        <p:txBody>
          <a:bodyPr>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nl-NL" sz="3600" b="1" dirty="0">
                <a:solidFill>
                  <a:schemeClr val="accent1"/>
                </a:solidFill>
                <a:latin typeface="Arial" panose="020B0604020202020204" pitchFamily="34" charset="0"/>
                <a:cs typeface="Arial" panose="020B0604020202020204" pitchFamily="34" charset="0"/>
              </a:rPr>
              <a:t>Deelvragen samen moeten </a:t>
            </a:r>
            <a:r>
              <a:rPr lang="nl-NL" sz="3600" b="1" i="1" dirty="0">
                <a:solidFill>
                  <a:schemeClr val="accent1"/>
                </a:solidFill>
                <a:latin typeface="Arial" panose="020B0604020202020204" pitchFamily="34" charset="0"/>
                <a:cs typeface="Arial" panose="020B0604020202020204" pitchFamily="34" charset="0"/>
              </a:rPr>
              <a:t>MECE </a:t>
            </a:r>
            <a:r>
              <a:rPr lang="nl-NL" sz="3600" b="1" dirty="0">
                <a:solidFill>
                  <a:schemeClr val="accent1"/>
                </a:solidFill>
                <a:latin typeface="Arial" panose="020B0604020202020204" pitchFamily="34" charset="0"/>
                <a:cs typeface="Arial" panose="020B0604020202020204" pitchFamily="34" charset="0"/>
              </a:rPr>
              <a:t>zijn</a:t>
            </a:r>
            <a:endParaRPr lang="nl-NL" sz="3600" b="1" i="1" dirty="0">
              <a:solidFill>
                <a:schemeClr val="accent1"/>
              </a:solidFill>
              <a:latin typeface="Arial" panose="020B0604020202020204" pitchFamily="34" charset="0"/>
              <a:cs typeface="Arial" panose="020B0604020202020204" pitchFamily="34" charset="0"/>
            </a:endParaRPr>
          </a:p>
        </p:txBody>
      </p:sp>
      <p:sp>
        <p:nvSpPr>
          <p:cNvPr id="3" name="Tijdelijke aanduiding voor inhoud 2">
            <a:extLst>
              <a:ext uri="{FF2B5EF4-FFF2-40B4-BE49-F238E27FC236}">
                <a16:creationId xmlns:a16="http://schemas.microsoft.com/office/drawing/2014/main" id="{4200C725-3529-47C1-8D05-BB276FCDCFBF}"/>
              </a:ext>
            </a:extLst>
          </p:cNvPr>
          <p:cNvSpPr>
            <a:spLocks noGrp="1"/>
          </p:cNvSpPr>
          <p:nvPr>
            <p:ph idx="1"/>
          </p:nvPr>
        </p:nvSpPr>
        <p:spPr>
          <a:xfrm>
            <a:off x="838200" y="1626816"/>
            <a:ext cx="10515600" cy="4550147"/>
          </a:xfrm>
        </p:spPr>
        <p:txBody>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nl-NL" b="1" dirty="0" err="1">
                <a:solidFill>
                  <a:schemeClr val="bg2">
                    <a:lumMod val="50000"/>
                  </a:schemeClr>
                </a:solidFill>
              </a:rPr>
              <a:t>Mutually</a:t>
            </a:r>
            <a:r>
              <a:rPr lang="nl-NL" b="1" dirty="0">
                <a:solidFill>
                  <a:schemeClr val="bg2">
                    <a:lumMod val="50000"/>
                  </a:schemeClr>
                </a:solidFill>
              </a:rPr>
              <a:t> </a:t>
            </a:r>
            <a:r>
              <a:rPr lang="nl-NL" b="1" dirty="0" err="1">
                <a:solidFill>
                  <a:schemeClr val="bg2">
                    <a:lumMod val="50000"/>
                  </a:schemeClr>
                </a:solidFill>
              </a:rPr>
              <a:t>exclusive</a:t>
            </a:r>
            <a:r>
              <a:rPr lang="nl-NL" dirty="0"/>
              <a:t>: elkaar uitsluiten. </a:t>
            </a:r>
            <a:r>
              <a:rPr lang="nl-NL" dirty="0">
                <a:sym typeface="Wingdings" panose="05000000000000000000" pitchFamily="2" charset="2"/>
              </a:rPr>
              <a:t> </a:t>
            </a:r>
            <a:r>
              <a:rPr lang="nl-NL" b="1" dirty="0"/>
              <a:t>Geen overlap</a:t>
            </a:r>
          </a:p>
          <a:p>
            <a:pPr marL="0" indent="0">
              <a:buNone/>
            </a:pPr>
            <a:r>
              <a:rPr lang="nl-NL" b="1" dirty="0" err="1">
                <a:solidFill>
                  <a:schemeClr val="bg2">
                    <a:lumMod val="50000"/>
                  </a:schemeClr>
                </a:solidFill>
              </a:rPr>
              <a:t>Collectively</a:t>
            </a:r>
            <a:r>
              <a:rPr lang="nl-NL" b="1" dirty="0">
                <a:solidFill>
                  <a:schemeClr val="bg2">
                    <a:lumMod val="50000"/>
                  </a:schemeClr>
                </a:solidFill>
              </a:rPr>
              <a:t> </a:t>
            </a:r>
            <a:r>
              <a:rPr lang="nl-NL" b="1" dirty="0" err="1">
                <a:solidFill>
                  <a:schemeClr val="bg2">
                    <a:lumMod val="50000"/>
                  </a:schemeClr>
                </a:solidFill>
              </a:rPr>
              <a:t>exhausting</a:t>
            </a:r>
            <a:r>
              <a:rPr lang="nl-NL" dirty="0"/>
              <a:t>: samen uitputtend </a:t>
            </a:r>
            <a:r>
              <a:rPr lang="nl-NL" dirty="0">
                <a:sym typeface="Wingdings" panose="05000000000000000000" pitchFamily="2" charset="2"/>
              </a:rPr>
              <a:t> </a:t>
            </a:r>
            <a:r>
              <a:rPr lang="nl-NL" b="1" dirty="0">
                <a:sym typeface="Wingdings" panose="05000000000000000000" pitchFamily="2" charset="2"/>
              </a:rPr>
              <a:t>A</a:t>
            </a:r>
            <a:r>
              <a:rPr lang="nl-NL" b="1" dirty="0"/>
              <a:t>lles dekkend</a:t>
            </a:r>
          </a:p>
        </p:txBody>
      </p:sp>
      <p:pic>
        <p:nvPicPr>
          <p:cNvPr id="6" name="Graphic 5">
            <a:extLst>
              <a:ext uri="{FF2B5EF4-FFF2-40B4-BE49-F238E27FC236}">
                <a16:creationId xmlns:a16="http://schemas.microsoft.com/office/drawing/2014/main" id="{A65DCD55-1B95-4104-8EDF-9068806743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5400" y="2946134"/>
            <a:ext cx="8737600" cy="2734999"/>
          </a:xfrm>
          <a:prstGeom prst="rect">
            <a:avLst/>
          </a:prstGeom>
        </p:spPr>
      </p:pic>
      <p:sp>
        <p:nvSpPr>
          <p:cNvPr id="7" name="Tekstvak 6">
            <a:extLst>
              <a:ext uri="{FF2B5EF4-FFF2-40B4-BE49-F238E27FC236}">
                <a16:creationId xmlns:a16="http://schemas.microsoft.com/office/drawing/2014/main" id="{1F8FF1C8-0B68-4097-A1F3-8C532E66B05E}"/>
              </a:ext>
            </a:extLst>
          </p:cNvPr>
          <p:cNvSpPr txBox="1"/>
          <p:nvPr/>
        </p:nvSpPr>
        <p:spPr>
          <a:xfrm>
            <a:off x="1892301" y="5773579"/>
            <a:ext cx="1135353" cy="1077218"/>
          </a:xfrm>
          <a:prstGeom prst="rect">
            <a:avLst/>
          </a:prstGeom>
          <a:noFill/>
        </p:spPr>
        <p:txBody>
          <a:bodyPr wrap="square" rtlCol="0">
            <a:sp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nl-NL" sz="3200" b="1" dirty="0">
                <a:solidFill>
                  <a:schemeClr val="bg2">
                    <a:lumMod val="50000"/>
                  </a:schemeClr>
                </a:solidFill>
                <a:latin typeface="+mj-lt"/>
              </a:rPr>
              <a:t>MECE</a:t>
            </a:r>
          </a:p>
        </p:txBody>
      </p:sp>
      <p:sp>
        <p:nvSpPr>
          <p:cNvPr id="8" name="Vrije vorm: vorm 7">
            <a:extLst>
              <a:ext uri="{FF2B5EF4-FFF2-40B4-BE49-F238E27FC236}">
                <a16:creationId xmlns:a16="http://schemas.microsoft.com/office/drawing/2014/main" id="{3C97CF5F-59BF-433D-8E91-6AFF4F757436}"/>
              </a:ext>
            </a:extLst>
          </p:cNvPr>
          <p:cNvSpPr/>
          <p:nvPr/>
        </p:nvSpPr>
        <p:spPr>
          <a:xfrm>
            <a:off x="2298256" y="6240620"/>
            <a:ext cx="383587" cy="383587"/>
          </a:xfrm>
          <a:custGeom>
            <a:avLst/>
            <a:gdLst>
              <a:gd name="connsiteX0" fmla="*/ 2258268 w 2946400"/>
              <a:gd name="connsiteY0" fmla="*/ 539363 h 2946400"/>
              <a:gd name="connsiteX1" fmla="*/ 1348695 w 2946400"/>
              <a:gd name="connsiteY1" fmla="*/ 2080777 h 2946400"/>
              <a:gd name="connsiteX2" fmla="*/ 1338251 w 2946400"/>
              <a:gd name="connsiteY2" fmla="*/ 2080979 h 2946400"/>
              <a:gd name="connsiteX3" fmla="*/ 654615 w 2946400"/>
              <a:gd name="connsiteY3" fmla="*/ 1397342 h 2946400"/>
              <a:gd name="connsiteX4" fmla="*/ 431521 w 2946400"/>
              <a:gd name="connsiteY4" fmla="*/ 1620436 h 2946400"/>
              <a:gd name="connsiteX5" fmla="*/ 1218515 w 2946400"/>
              <a:gd name="connsiteY5" fmla="*/ 2407430 h 2946400"/>
              <a:gd name="connsiteX6" fmla="*/ 1218718 w 2946400"/>
              <a:gd name="connsiteY6" fmla="*/ 2407227 h 2946400"/>
              <a:gd name="connsiteX7" fmla="*/ 1218714 w 2946400"/>
              <a:gd name="connsiteY7" fmla="*/ 2407427 h 2946400"/>
              <a:gd name="connsiteX8" fmla="*/ 1454539 w 2946400"/>
              <a:gd name="connsiteY8" fmla="*/ 2402870 h 2946400"/>
              <a:gd name="connsiteX9" fmla="*/ 1454681 w 2946400"/>
              <a:gd name="connsiteY9" fmla="*/ 2395531 h 2946400"/>
              <a:gd name="connsiteX10" fmla="*/ 1467249 w 2946400"/>
              <a:gd name="connsiteY10" fmla="*/ 2402624 h 2946400"/>
              <a:gd name="connsiteX11" fmla="*/ 2489682 w 2946400"/>
              <a:gd name="connsiteY11" fmla="*/ 669954 h 2946400"/>
              <a:gd name="connsiteX12" fmla="*/ 1473200 w 2946400"/>
              <a:gd name="connsiteY12" fmla="*/ 0 h 2946400"/>
              <a:gd name="connsiteX13" fmla="*/ 2946400 w 2946400"/>
              <a:gd name="connsiteY13" fmla="*/ 1473200 h 2946400"/>
              <a:gd name="connsiteX14" fmla="*/ 1473200 w 2946400"/>
              <a:gd name="connsiteY14" fmla="*/ 2946400 h 2946400"/>
              <a:gd name="connsiteX15" fmla="*/ 0 w 2946400"/>
              <a:gd name="connsiteY15" fmla="*/ 1473200 h 2946400"/>
              <a:gd name="connsiteX16" fmla="*/ 1473200 w 2946400"/>
              <a:gd name="connsiteY16" fmla="*/ 0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46400" h="2946400">
                <a:moveTo>
                  <a:pt x="2258268" y="539363"/>
                </a:moveTo>
                <a:lnTo>
                  <a:pt x="1348695" y="2080777"/>
                </a:lnTo>
                <a:lnTo>
                  <a:pt x="1338251" y="2080979"/>
                </a:lnTo>
                <a:lnTo>
                  <a:pt x="654615" y="1397342"/>
                </a:lnTo>
                <a:lnTo>
                  <a:pt x="431521" y="1620436"/>
                </a:lnTo>
                <a:lnTo>
                  <a:pt x="1218515" y="2407430"/>
                </a:lnTo>
                <a:lnTo>
                  <a:pt x="1218718" y="2407227"/>
                </a:lnTo>
                <a:lnTo>
                  <a:pt x="1218714" y="2407427"/>
                </a:lnTo>
                <a:lnTo>
                  <a:pt x="1454539" y="2402870"/>
                </a:lnTo>
                <a:lnTo>
                  <a:pt x="1454681" y="2395531"/>
                </a:lnTo>
                <a:lnTo>
                  <a:pt x="1467249" y="2402624"/>
                </a:lnTo>
                <a:lnTo>
                  <a:pt x="2489682" y="669954"/>
                </a:lnTo>
                <a:close/>
                <a:moveTo>
                  <a:pt x="1473200" y="0"/>
                </a:moveTo>
                <a:cubicBezTo>
                  <a:pt x="2286826" y="0"/>
                  <a:pt x="2946400" y="659574"/>
                  <a:pt x="2946400" y="1473200"/>
                </a:cubicBezTo>
                <a:cubicBezTo>
                  <a:pt x="2946400" y="2286826"/>
                  <a:pt x="2286826" y="2946400"/>
                  <a:pt x="1473200" y="2946400"/>
                </a:cubicBezTo>
                <a:cubicBezTo>
                  <a:pt x="659574" y="2946400"/>
                  <a:pt x="0" y="2286826"/>
                  <a:pt x="0" y="1473200"/>
                </a:cubicBezTo>
                <a:cubicBezTo>
                  <a:pt x="0" y="659574"/>
                  <a:pt x="659574" y="0"/>
                  <a:pt x="1473200" y="0"/>
                </a:cubicBezTo>
                <a:close/>
              </a:path>
            </a:pathLst>
          </a:cu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nl-NL" sz="3200"/>
          </a:p>
        </p:txBody>
      </p:sp>
      <p:sp>
        <p:nvSpPr>
          <p:cNvPr id="9" name="Tekstvak 8">
            <a:extLst>
              <a:ext uri="{FF2B5EF4-FFF2-40B4-BE49-F238E27FC236}">
                <a16:creationId xmlns:a16="http://schemas.microsoft.com/office/drawing/2014/main" id="{3DCCEF47-3C4A-4A21-8E6D-5EDFBB1631B7}"/>
              </a:ext>
            </a:extLst>
          </p:cNvPr>
          <p:cNvSpPr txBox="1"/>
          <p:nvPr/>
        </p:nvSpPr>
        <p:spPr>
          <a:xfrm>
            <a:off x="5080481" y="5773579"/>
            <a:ext cx="1604524" cy="584775"/>
          </a:xfrm>
          <a:prstGeom prst="rect">
            <a:avLst/>
          </a:prstGeom>
          <a:noFill/>
        </p:spPr>
        <p:txBody>
          <a:bodyPr wrap="square" rtlCol="0">
            <a:sp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nl-NL" sz="3200" b="1" dirty="0">
                <a:solidFill>
                  <a:schemeClr val="bg2">
                    <a:lumMod val="50000"/>
                  </a:schemeClr>
                </a:solidFill>
                <a:latin typeface="+mj-lt"/>
              </a:rPr>
              <a:t>Overlap</a:t>
            </a:r>
          </a:p>
        </p:txBody>
      </p:sp>
      <p:sp>
        <p:nvSpPr>
          <p:cNvPr id="10" name="Vrije vorm: vorm 9">
            <a:extLst>
              <a:ext uri="{FF2B5EF4-FFF2-40B4-BE49-F238E27FC236}">
                <a16:creationId xmlns:a16="http://schemas.microsoft.com/office/drawing/2014/main" id="{42160430-25AE-4602-B8EC-64B7ABD3CC6C}"/>
              </a:ext>
            </a:extLst>
          </p:cNvPr>
          <p:cNvSpPr/>
          <p:nvPr/>
        </p:nvSpPr>
        <p:spPr>
          <a:xfrm>
            <a:off x="5584606" y="6266021"/>
            <a:ext cx="383588" cy="383588"/>
          </a:xfrm>
          <a:custGeom>
            <a:avLst/>
            <a:gdLst>
              <a:gd name="connsiteX0" fmla="*/ 196603 w 701544"/>
              <a:gd name="connsiteY0" fmla="*/ 169336 h 701544"/>
              <a:gd name="connsiteX1" fmla="*/ 140384 w 701544"/>
              <a:gd name="connsiteY1" fmla="*/ 225555 h 701544"/>
              <a:gd name="connsiteX2" fmla="*/ 294553 w 701544"/>
              <a:gd name="connsiteY2" fmla="*/ 379724 h 701544"/>
              <a:gd name="connsiteX3" fmla="*/ 140384 w 701544"/>
              <a:gd name="connsiteY3" fmla="*/ 533893 h 701544"/>
              <a:gd name="connsiteX4" fmla="*/ 196603 w 701544"/>
              <a:gd name="connsiteY4" fmla="*/ 590112 h 701544"/>
              <a:gd name="connsiteX5" fmla="*/ 350772 w 701544"/>
              <a:gd name="connsiteY5" fmla="*/ 435943 h 701544"/>
              <a:gd name="connsiteX6" fmla="*/ 504941 w 701544"/>
              <a:gd name="connsiteY6" fmla="*/ 590112 h 701544"/>
              <a:gd name="connsiteX7" fmla="*/ 561160 w 701544"/>
              <a:gd name="connsiteY7" fmla="*/ 533893 h 701544"/>
              <a:gd name="connsiteX8" fmla="*/ 406991 w 701544"/>
              <a:gd name="connsiteY8" fmla="*/ 379724 h 701544"/>
              <a:gd name="connsiteX9" fmla="*/ 561160 w 701544"/>
              <a:gd name="connsiteY9" fmla="*/ 225555 h 701544"/>
              <a:gd name="connsiteX10" fmla="*/ 504941 w 701544"/>
              <a:gd name="connsiteY10" fmla="*/ 169336 h 701544"/>
              <a:gd name="connsiteX11" fmla="*/ 350772 w 701544"/>
              <a:gd name="connsiteY11" fmla="*/ 323505 h 701544"/>
              <a:gd name="connsiteX12" fmla="*/ 350772 w 701544"/>
              <a:gd name="connsiteY12" fmla="*/ 0 h 701544"/>
              <a:gd name="connsiteX13" fmla="*/ 701544 w 701544"/>
              <a:gd name="connsiteY13" fmla="*/ 350772 h 701544"/>
              <a:gd name="connsiteX14" fmla="*/ 350772 w 701544"/>
              <a:gd name="connsiteY14" fmla="*/ 701544 h 701544"/>
              <a:gd name="connsiteX15" fmla="*/ 0 w 701544"/>
              <a:gd name="connsiteY15" fmla="*/ 350772 h 701544"/>
              <a:gd name="connsiteX16" fmla="*/ 350772 w 701544"/>
              <a:gd name="connsiteY16" fmla="*/ 0 h 70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1544" h="701544">
                <a:moveTo>
                  <a:pt x="196603" y="169336"/>
                </a:moveTo>
                <a:lnTo>
                  <a:pt x="140384" y="225555"/>
                </a:lnTo>
                <a:lnTo>
                  <a:pt x="294553" y="379724"/>
                </a:lnTo>
                <a:lnTo>
                  <a:pt x="140384" y="533893"/>
                </a:lnTo>
                <a:lnTo>
                  <a:pt x="196603" y="590112"/>
                </a:lnTo>
                <a:lnTo>
                  <a:pt x="350772" y="435943"/>
                </a:lnTo>
                <a:lnTo>
                  <a:pt x="504941" y="590112"/>
                </a:lnTo>
                <a:lnTo>
                  <a:pt x="561160" y="533893"/>
                </a:lnTo>
                <a:lnTo>
                  <a:pt x="406991" y="379724"/>
                </a:lnTo>
                <a:lnTo>
                  <a:pt x="561160" y="225555"/>
                </a:lnTo>
                <a:lnTo>
                  <a:pt x="504941" y="169336"/>
                </a:lnTo>
                <a:lnTo>
                  <a:pt x="350772" y="323505"/>
                </a:lnTo>
                <a:close/>
                <a:moveTo>
                  <a:pt x="350772" y="0"/>
                </a:moveTo>
                <a:cubicBezTo>
                  <a:pt x="544498" y="0"/>
                  <a:pt x="701544" y="157046"/>
                  <a:pt x="701544" y="350772"/>
                </a:cubicBezTo>
                <a:cubicBezTo>
                  <a:pt x="701544" y="544498"/>
                  <a:pt x="544498" y="701544"/>
                  <a:pt x="350772" y="701544"/>
                </a:cubicBezTo>
                <a:cubicBezTo>
                  <a:pt x="157046" y="701544"/>
                  <a:pt x="0" y="544498"/>
                  <a:pt x="0" y="350772"/>
                </a:cubicBezTo>
                <a:cubicBezTo>
                  <a:pt x="0" y="157046"/>
                  <a:pt x="157046" y="0"/>
                  <a:pt x="350772" y="0"/>
                </a:cubicBez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nl-NL" sz="3200"/>
          </a:p>
        </p:txBody>
      </p:sp>
      <p:sp>
        <p:nvSpPr>
          <p:cNvPr id="11" name="Tekstvak 10">
            <a:extLst>
              <a:ext uri="{FF2B5EF4-FFF2-40B4-BE49-F238E27FC236}">
                <a16:creationId xmlns:a16="http://schemas.microsoft.com/office/drawing/2014/main" id="{17649075-7055-44B5-8D2D-5E7F33513FDA}"/>
              </a:ext>
            </a:extLst>
          </p:cNvPr>
          <p:cNvSpPr txBox="1"/>
          <p:nvPr/>
        </p:nvSpPr>
        <p:spPr>
          <a:xfrm>
            <a:off x="7732469" y="5773579"/>
            <a:ext cx="2567230" cy="584775"/>
          </a:xfrm>
          <a:prstGeom prst="rect">
            <a:avLst/>
          </a:prstGeom>
          <a:noFill/>
        </p:spPr>
        <p:txBody>
          <a:bodyPr wrap="square" rtlCol="0">
            <a:sp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nl-NL" sz="3200" b="1" dirty="0">
                <a:solidFill>
                  <a:schemeClr val="bg2">
                    <a:lumMod val="50000"/>
                  </a:schemeClr>
                </a:solidFill>
                <a:latin typeface="+mj-lt"/>
              </a:rPr>
              <a:t>Niet dekkend</a:t>
            </a:r>
          </a:p>
        </p:txBody>
      </p:sp>
      <p:sp>
        <p:nvSpPr>
          <p:cNvPr id="12" name="Vrije vorm: vorm 11">
            <a:extLst>
              <a:ext uri="{FF2B5EF4-FFF2-40B4-BE49-F238E27FC236}">
                <a16:creationId xmlns:a16="http://schemas.microsoft.com/office/drawing/2014/main" id="{0C85C289-F086-4979-96DA-C86904A2773B}"/>
              </a:ext>
            </a:extLst>
          </p:cNvPr>
          <p:cNvSpPr/>
          <p:nvPr/>
        </p:nvSpPr>
        <p:spPr>
          <a:xfrm>
            <a:off x="8680725" y="6266022"/>
            <a:ext cx="383588" cy="383588"/>
          </a:xfrm>
          <a:custGeom>
            <a:avLst/>
            <a:gdLst>
              <a:gd name="connsiteX0" fmla="*/ 196603 w 701544"/>
              <a:gd name="connsiteY0" fmla="*/ 169336 h 701544"/>
              <a:gd name="connsiteX1" fmla="*/ 140384 w 701544"/>
              <a:gd name="connsiteY1" fmla="*/ 225555 h 701544"/>
              <a:gd name="connsiteX2" fmla="*/ 294553 w 701544"/>
              <a:gd name="connsiteY2" fmla="*/ 379724 h 701544"/>
              <a:gd name="connsiteX3" fmla="*/ 140384 w 701544"/>
              <a:gd name="connsiteY3" fmla="*/ 533893 h 701544"/>
              <a:gd name="connsiteX4" fmla="*/ 196603 w 701544"/>
              <a:gd name="connsiteY4" fmla="*/ 590112 h 701544"/>
              <a:gd name="connsiteX5" fmla="*/ 350772 w 701544"/>
              <a:gd name="connsiteY5" fmla="*/ 435943 h 701544"/>
              <a:gd name="connsiteX6" fmla="*/ 504941 w 701544"/>
              <a:gd name="connsiteY6" fmla="*/ 590112 h 701544"/>
              <a:gd name="connsiteX7" fmla="*/ 561160 w 701544"/>
              <a:gd name="connsiteY7" fmla="*/ 533893 h 701544"/>
              <a:gd name="connsiteX8" fmla="*/ 406991 w 701544"/>
              <a:gd name="connsiteY8" fmla="*/ 379724 h 701544"/>
              <a:gd name="connsiteX9" fmla="*/ 561160 w 701544"/>
              <a:gd name="connsiteY9" fmla="*/ 225555 h 701544"/>
              <a:gd name="connsiteX10" fmla="*/ 504941 w 701544"/>
              <a:gd name="connsiteY10" fmla="*/ 169336 h 701544"/>
              <a:gd name="connsiteX11" fmla="*/ 350772 w 701544"/>
              <a:gd name="connsiteY11" fmla="*/ 323505 h 701544"/>
              <a:gd name="connsiteX12" fmla="*/ 350772 w 701544"/>
              <a:gd name="connsiteY12" fmla="*/ 0 h 701544"/>
              <a:gd name="connsiteX13" fmla="*/ 701544 w 701544"/>
              <a:gd name="connsiteY13" fmla="*/ 350772 h 701544"/>
              <a:gd name="connsiteX14" fmla="*/ 350772 w 701544"/>
              <a:gd name="connsiteY14" fmla="*/ 701544 h 701544"/>
              <a:gd name="connsiteX15" fmla="*/ 0 w 701544"/>
              <a:gd name="connsiteY15" fmla="*/ 350772 h 701544"/>
              <a:gd name="connsiteX16" fmla="*/ 350772 w 701544"/>
              <a:gd name="connsiteY16" fmla="*/ 0 h 70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1544" h="701544">
                <a:moveTo>
                  <a:pt x="196603" y="169336"/>
                </a:moveTo>
                <a:lnTo>
                  <a:pt x="140384" y="225555"/>
                </a:lnTo>
                <a:lnTo>
                  <a:pt x="294553" y="379724"/>
                </a:lnTo>
                <a:lnTo>
                  <a:pt x="140384" y="533893"/>
                </a:lnTo>
                <a:lnTo>
                  <a:pt x="196603" y="590112"/>
                </a:lnTo>
                <a:lnTo>
                  <a:pt x="350772" y="435943"/>
                </a:lnTo>
                <a:lnTo>
                  <a:pt x="504941" y="590112"/>
                </a:lnTo>
                <a:lnTo>
                  <a:pt x="561160" y="533893"/>
                </a:lnTo>
                <a:lnTo>
                  <a:pt x="406991" y="379724"/>
                </a:lnTo>
                <a:lnTo>
                  <a:pt x="561160" y="225555"/>
                </a:lnTo>
                <a:lnTo>
                  <a:pt x="504941" y="169336"/>
                </a:lnTo>
                <a:lnTo>
                  <a:pt x="350772" y="323505"/>
                </a:lnTo>
                <a:close/>
                <a:moveTo>
                  <a:pt x="350772" y="0"/>
                </a:moveTo>
                <a:cubicBezTo>
                  <a:pt x="544498" y="0"/>
                  <a:pt x="701544" y="157046"/>
                  <a:pt x="701544" y="350772"/>
                </a:cubicBezTo>
                <a:cubicBezTo>
                  <a:pt x="701544" y="544498"/>
                  <a:pt x="544498" y="701544"/>
                  <a:pt x="350772" y="701544"/>
                </a:cubicBezTo>
                <a:cubicBezTo>
                  <a:pt x="157046" y="701544"/>
                  <a:pt x="0" y="544498"/>
                  <a:pt x="0" y="350772"/>
                </a:cubicBezTo>
                <a:cubicBezTo>
                  <a:pt x="0" y="157046"/>
                  <a:pt x="157046" y="0"/>
                  <a:pt x="350772" y="0"/>
                </a:cubicBez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nl-NL" sz="3200"/>
          </a:p>
        </p:txBody>
      </p:sp>
    </p:spTree>
    <p:extLst>
      <p:ext uri="{BB962C8B-B14F-4D97-AF65-F5344CB8AC3E}">
        <p14:creationId xmlns:p14="http://schemas.microsoft.com/office/powerpoint/2010/main" val="307484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el 1">
            <a:extLst>
              <a:ext uri="{FF2B5EF4-FFF2-40B4-BE49-F238E27FC236}">
                <a16:creationId xmlns:a16="http://schemas.microsoft.com/office/drawing/2014/main" id="{5EDFB5A3-3202-47C6-B8A5-17975B16D361}"/>
              </a:ext>
            </a:extLst>
          </p:cNvPr>
          <p:cNvSpPr>
            <a:spLocks noGrp="1"/>
          </p:cNvSpPr>
          <p:nvPr>
            <p:ph type="title"/>
          </p:nvPr>
        </p:nvSpPr>
        <p:spPr>
          <a:xfrm>
            <a:off x="1098468" y="885651"/>
            <a:ext cx="3229803" cy="4624603"/>
          </a:xfrm>
        </p:spPr>
        <p:txBody>
          <a:bodyPr>
            <a:normAutofit/>
          </a:bodyPr>
          <a:lstStyle/>
          <a:p>
            <a:r>
              <a:rPr lang="nl-NL">
                <a:solidFill>
                  <a:srgbClr val="FFFFFF"/>
                </a:solidFill>
              </a:rPr>
              <a:t>Hoeveel deelvragen?</a:t>
            </a:r>
          </a:p>
        </p:txBody>
      </p:sp>
      <p:sp>
        <p:nvSpPr>
          <p:cNvPr id="3" name="Tijdelijke aanduiding voor inhoud 2">
            <a:extLst>
              <a:ext uri="{FF2B5EF4-FFF2-40B4-BE49-F238E27FC236}">
                <a16:creationId xmlns:a16="http://schemas.microsoft.com/office/drawing/2014/main" id="{6EFD5666-B10A-4B2A-8FD3-241AC394F234}"/>
              </a:ext>
            </a:extLst>
          </p:cNvPr>
          <p:cNvSpPr>
            <a:spLocks noGrp="1"/>
          </p:cNvSpPr>
          <p:nvPr>
            <p:ph idx="1"/>
          </p:nvPr>
        </p:nvSpPr>
        <p:spPr>
          <a:xfrm>
            <a:off x="4978708" y="885651"/>
            <a:ext cx="6525220" cy="4616849"/>
          </a:xfrm>
        </p:spPr>
        <p:txBody>
          <a:bodyPr anchor="ctr">
            <a:normAutofit/>
          </a:bodyPr>
          <a:lstStyle/>
          <a:p>
            <a:r>
              <a:rPr lang="nl-NL" sz="2400" b="0" i="0" dirty="0">
                <a:effectLst/>
                <a:latin typeface="Inter"/>
              </a:rPr>
              <a:t>Er is geen vast aantal deelvragen dat je moet gebruiken</a:t>
            </a:r>
          </a:p>
          <a:p>
            <a:r>
              <a:rPr lang="nl-NL" sz="2400" dirty="0">
                <a:latin typeface="Inter"/>
              </a:rPr>
              <a:t>Hoe</a:t>
            </a:r>
            <a:r>
              <a:rPr lang="nl-NL" sz="2400" b="0" i="0" dirty="0">
                <a:effectLst/>
                <a:latin typeface="Inter"/>
              </a:rPr>
              <a:t> complexer jullie onderwerp is, hoe meer deelvragen jullie nodig zullen hebben</a:t>
            </a:r>
          </a:p>
          <a:p>
            <a:r>
              <a:rPr lang="nl-NL" sz="2400" dirty="0">
                <a:latin typeface="Inter"/>
              </a:rPr>
              <a:t>Je kunt ook met een stelling/hypothese werken in plaats van met een vraag</a:t>
            </a:r>
          </a:p>
          <a:p>
            <a:endParaRPr lang="nl-NL" sz="2400" dirty="0">
              <a:latin typeface="Inter"/>
            </a:endParaRPr>
          </a:p>
          <a:p>
            <a:pPr marL="0" indent="0">
              <a:buNone/>
            </a:pPr>
            <a:r>
              <a:rPr lang="nl-NL" sz="2400" dirty="0">
                <a:latin typeface="Inter"/>
              </a:rPr>
              <a:t>Let op: de deelvragen moeten helpen bij het beantwoorden van de hoofdvraag. Beiden zijn dus aan elkaar gekoppeld/met elkaar verbonden!</a:t>
            </a:r>
            <a:endParaRPr lang="nl-NL" sz="2400" dirty="0"/>
          </a:p>
        </p:txBody>
      </p:sp>
    </p:spTree>
    <p:extLst>
      <p:ext uri="{BB962C8B-B14F-4D97-AF65-F5344CB8AC3E}">
        <p14:creationId xmlns:p14="http://schemas.microsoft.com/office/powerpoint/2010/main" val="2158357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13F2-0860-48A7-9F2A-2B53C855607B}"/>
              </a:ext>
            </a:extLst>
          </p:cNvPr>
          <p:cNvSpPr>
            <a:spLocks noGrp="1"/>
          </p:cNvSpPr>
          <p:nvPr>
            <p:ph type="title"/>
          </p:nvPr>
        </p:nvSpPr>
        <p:spPr>
          <a:xfrm>
            <a:off x="838200" y="375708"/>
            <a:ext cx="10515600" cy="1325563"/>
          </a:xfrm>
        </p:spPr>
        <p:txBody>
          <a:bodyPr/>
          <a:lstStyle/>
          <a:p>
            <a:r>
              <a:rPr lang="nl-NL" dirty="0">
                <a:solidFill>
                  <a:schemeClr val="accent1"/>
                </a:solidFill>
              </a:rPr>
              <a:t>Voorbeeld</a:t>
            </a:r>
          </a:p>
        </p:txBody>
      </p:sp>
      <p:sp>
        <p:nvSpPr>
          <p:cNvPr id="3" name="Content Placeholder 2">
            <a:extLst>
              <a:ext uri="{FF2B5EF4-FFF2-40B4-BE49-F238E27FC236}">
                <a16:creationId xmlns:a16="http://schemas.microsoft.com/office/drawing/2014/main" id="{002D630B-8401-4A12-BBFC-BD5313E76AE6}"/>
              </a:ext>
            </a:extLst>
          </p:cNvPr>
          <p:cNvSpPr>
            <a:spLocks noGrp="1"/>
          </p:cNvSpPr>
          <p:nvPr>
            <p:ph idx="1"/>
          </p:nvPr>
        </p:nvSpPr>
        <p:spPr>
          <a:xfrm>
            <a:off x="838200" y="1825625"/>
            <a:ext cx="6121400" cy="4351338"/>
          </a:xfrm>
        </p:spPr>
        <p:txBody>
          <a:bodyPr/>
          <a:lstStyle/>
          <a:p>
            <a:pPr marL="0" indent="0">
              <a:buNone/>
            </a:pPr>
            <a:r>
              <a:rPr lang="nl-NL" sz="2800" dirty="0">
                <a:solidFill>
                  <a:schemeClr val="tx1">
                    <a:lumMod val="95000"/>
                    <a:lumOff val="5000"/>
                  </a:schemeClr>
                </a:solidFill>
              </a:rPr>
              <a:t>Hoofdvraag</a:t>
            </a:r>
          </a:p>
          <a:p>
            <a:pPr marL="0" indent="0">
              <a:buNone/>
            </a:pPr>
            <a:r>
              <a:rPr lang="nl-NL" sz="2800" dirty="0">
                <a:solidFill>
                  <a:schemeClr val="tx1">
                    <a:lumMod val="95000"/>
                    <a:lumOff val="5000"/>
                  </a:schemeClr>
                </a:solidFill>
              </a:rPr>
              <a:t>Welke recente ontwikkelingen op het gebied van actieve </a:t>
            </a:r>
            <a:r>
              <a:rPr lang="nl-NL" sz="2800" dirty="0" err="1">
                <a:solidFill>
                  <a:schemeClr val="tx1">
                    <a:lumMod val="95000"/>
                    <a:lumOff val="5000"/>
                  </a:schemeClr>
                </a:solidFill>
              </a:rPr>
              <a:t>gaming</a:t>
            </a:r>
            <a:r>
              <a:rPr lang="nl-NL" sz="2800" dirty="0">
                <a:solidFill>
                  <a:schemeClr val="tx1">
                    <a:lumMod val="95000"/>
                    <a:lumOff val="5000"/>
                  </a:schemeClr>
                </a:solidFill>
              </a:rPr>
              <a:t> bieden oplossingen om overgewicht onder Nederlandse jongeren aan te pakken?</a:t>
            </a:r>
          </a:p>
          <a:p>
            <a:endParaRPr lang="nl-NL" dirty="0">
              <a:solidFill>
                <a:schemeClr val="tx1">
                  <a:lumMod val="95000"/>
                  <a:lumOff val="5000"/>
                </a:schemeClr>
              </a:solidFill>
            </a:endParaRPr>
          </a:p>
        </p:txBody>
      </p:sp>
      <p:pic>
        <p:nvPicPr>
          <p:cNvPr id="4" name="Picture 2" descr="The best Nintendo Switch fitness games (2021) | CNN Underscored">
            <a:extLst>
              <a:ext uri="{FF2B5EF4-FFF2-40B4-BE49-F238E27FC236}">
                <a16:creationId xmlns:a16="http://schemas.microsoft.com/office/drawing/2014/main" id="{808A6B5D-FD1C-4AC1-9B89-D2723FEEB2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7689" y="920134"/>
            <a:ext cx="5125233" cy="28836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304917-C717-4722-A74D-8D0A28638E2D}"/>
              </a:ext>
            </a:extLst>
          </p:cNvPr>
          <p:cNvSpPr txBox="1"/>
          <p:nvPr/>
        </p:nvSpPr>
        <p:spPr>
          <a:xfrm>
            <a:off x="838200" y="4496018"/>
            <a:ext cx="10083338" cy="1815882"/>
          </a:xfrm>
          <a:prstGeom prst="rect">
            <a:avLst/>
          </a:prstGeom>
          <a:noFill/>
        </p:spPr>
        <p:txBody>
          <a:bodyPr wrap="none" rtlCol="0">
            <a:spAutoFit/>
          </a:bodyPr>
          <a:lstStyle/>
          <a:p>
            <a:pPr marL="0" indent="0">
              <a:buNone/>
            </a:pPr>
            <a:r>
              <a:rPr lang="nl-NL" sz="2800" dirty="0">
                <a:solidFill>
                  <a:schemeClr val="tx1">
                    <a:lumMod val="95000"/>
                    <a:lumOff val="5000"/>
                  </a:schemeClr>
                </a:solidFill>
              </a:rPr>
              <a:t>Deelvragen</a:t>
            </a:r>
          </a:p>
          <a:p>
            <a:pPr marL="0" indent="0">
              <a:buNone/>
            </a:pPr>
            <a:r>
              <a:rPr lang="nl-NL" sz="2800" dirty="0">
                <a:solidFill>
                  <a:schemeClr val="tx1">
                    <a:lumMod val="95000"/>
                    <a:lumOff val="5000"/>
                  </a:schemeClr>
                </a:solidFill>
              </a:rPr>
              <a:t>- Wat zijn trends in de </a:t>
            </a:r>
            <a:r>
              <a:rPr lang="nl-NL" sz="2800" dirty="0" err="1">
                <a:solidFill>
                  <a:schemeClr val="tx1">
                    <a:lumMod val="95000"/>
                    <a:lumOff val="5000"/>
                  </a:schemeClr>
                </a:solidFill>
              </a:rPr>
              <a:t>gaming</a:t>
            </a:r>
            <a:r>
              <a:rPr lang="nl-NL" sz="2800" dirty="0">
                <a:solidFill>
                  <a:schemeClr val="tx1">
                    <a:lumMod val="95000"/>
                    <a:lumOff val="5000"/>
                  </a:schemeClr>
                </a:solidFill>
              </a:rPr>
              <a:t> industrie?</a:t>
            </a:r>
          </a:p>
          <a:p>
            <a:pPr marL="0" indent="0">
              <a:buNone/>
            </a:pPr>
            <a:r>
              <a:rPr lang="nl-NL" sz="2800" dirty="0">
                <a:solidFill>
                  <a:schemeClr val="tx1">
                    <a:lumMod val="95000"/>
                    <a:lumOff val="5000"/>
                  </a:schemeClr>
                </a:solidFill>
              </a:rPr>
              <a:t>- Welke games worden nu al ingezet om overgewicht te bestrijden?</a:t>
            </a:r>
          </a:p>
          <a:p>
            <a:pPr marL="0" indent="0">
              <a:buNone/>
            </a:pPr>
            <a:r>
              <a:rPr lang="nl-NL" sz="2800" dirty="0">
                <a:solidFill>
                  <a:schemeClr val="tx1">
                    <a:lumMod val="95000"/>
                    <a:lumOff val="5000"/>
                  </a:schemeClr>
                </a:solidFill>
              </a:rPr>
              <a:t>- Wat zijn oorzaken voor overgewicht onder Nederlandse jongeren ?</a:t>
            </a:r>
          </a:p>
        </p:txBody>
      </p:sp>
    </p:spTree>
    <p:extLst>
      <p:ext uri="{BB962C8B-B14F-4D97-AF65-F5344CB8AC3E}">
        <p14:creationId xmlns:p14="http://schemas.microsoft.com/office/powerpoint/2010/main" val="343475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a:xfrm>
            <a:off x="524741" y="620392"/>
            <a:ext cx="3808268" cy="5504688"/>
          </a:xfrm>
        </p:spPr>
        <p:txBody>
          <a:bodyPr>
            <a:normAutofit/>
          </a:bodyPr>
          <a:lstStyle/>
          <a:p>
            <a:r>
              <a:rPr lang="en-US" sz="6000">
                <a:solidFill>
                  <a:schemeClr val="bg1"/>
                </a:solidFill>
              </a:rPr>
              <a:t>Deelvraag → methode</a:t>
            </a:r>
            <a:endParaRPr lang="nl-NL" sz="6000">
              <a:solidFill>
                <a:schemeClr val="bg1"/>
              </a:solidFill>
            </a:endParaRPr>
          </a:p>
        </p:txBody>
      </p:sp>
      <p:graphicFrame>
        <p:nvGraphicFramePr>
          <p:cNvPr id="5" name="Tijdelijke aanduiding voor inhoud 2">
            <a:extLst>
              <a:ext uri="{FF2B5EF4-FFF2-40B4-BE49-F238E27FC236}">
                <a16:creationId xmlns:a16="http://schemas.microsoft.com/office/drawing/2014/main" id="{805F9C51-F1D9-477D-9225-185988F6467F}"/>
              </a:ext>
            </a:extLst>
          </p:cNvPr>
          <p:cNvGraphicFramePr>
            <a:graphicFrameLocks noGrp="1"/>
          </p:cNvGraphicFramePr>
          <p:nvPr>
            <p:ph idx="1"/>
            <p:extLst>
              <p:ext uri="{D42A27DB-BD31-4B8C-83A1-F6EECF244321}">
                <p14:modId xmlns:p14="http://schemas.microsoft.com/office/powerpoint/2010/main" val="372813044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7335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943277" y="712269"/>
            <a:ext cx="3370998" cy="5502264"/>
          </a:xfrm>
        </p:spPr>
        <p:txBody>
          <a:bodyPr>
            <a:normAutofit/>
          </a:bodyPr>
          <a:lstStyle/>
          <a:p>
            <a:r>
              <a:rPr lang="nl-NL" dirty="0">
                <a:solidFill>
                  <a:srgbClr val="FFFFFF"/>
                </a:solidFill>
              </a:rPr>
              <a:t>Methode</a:t>
            </a:r>
          </a:p>
        </p:txBody>
      </p:sp>
      <p:cxnSp>
        <p:nvCxnSpPr>
          <p:cNvPr id="11" name="Straight Connector 1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Tijdelijke aanduiding voor inhoud 2">
            <a:extLst>
              <a:ext uri="{FF2B5EF4-FFF2-40B4-BE49-F238E27FC236}">
                <a16:creationId xmlns:a16="http://schemas.microsoft.com/office/drawing/2014/main" id="{D4FD761B-21B2-43BD-AF2C-ECEF8A6031D0}"/>
              </a:ext>
            </a:extLst>
          </p:cNvPr>
          <p:cNvGraphicFramePr>
            <a:graphicFrameLocks noGrp="1"/>
          </p:cNvGraphicFramePr>
          <p:nvPr>
            <p:ph idx="1"/>
            <p:extLst>
              <p:ext uri="{D42A27DB-BD31-4B8C-83A1-F6EECF244321}">
                <p14:modId xmlns:p14="http://schemas.microsoft.com/office/powerpoint/2010/main" val="3963408638"/>
              </p:ext>
            </p:extLst>
          </p:nvPr>
        </p:nvGraphicFramePr>
        <p:xfrm>
          <a:off x="4863464" y="677338"/>
          <a:ext cx="6999021"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0278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1F0A09E-9587-4B79-B258-F51CBB5CA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055" y="1393695"/>
            <a:ext cx="5350329" cy="527222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1120055" y="192083"/>
            <a:ext cx="9776544" cy="1458919"/>
          </a:xfrm>
        </p:spPr>
        <p:txBody>
          <a:bodyPr>
            <a:normAutofit/>
          </a:bodyPr>
          <a:lstStyle/>
          <a:p>
            <a:r>
              <a:rPr lang="en-US" sz="3600" dirty="0"/>
              <a:t>ICT </a:t>
            </a:r>
            <a:r>
              <a:rPr lang="en-US" sz="3600" dirty="0" err="1"/>
              <a:t>onderzoek</a:t>
            </a:r>
            <a:r>
              <a:rPr lang="en-US" sz="3600" dirty="0"/>
              <a:t>: DOT framework</a:t>
            </a:r>
            <a:endParaRPr lang="nl-NL" sz="3600" dirty="0"/>
          </a:p>
        </p:txBody>
      </p:sp>
      <p:sp>
        <p:nvSpPr>
          <p:cNvPr id="4" name="Tekstvak 3"/>
          <p:cNvSpPr txBox="1"/>
          <p:nvPr/>
        </p:nvSpPr>
        <p:spPr>
          <a:xfrm>
            <a:off x="5358951" y="4346697"/>
            <a:ext cx="1392710" cy="1077218"/>
          </a:xfrm>
          <a:prstGeom prst="rect">
            <a:avLst/>
          </a:prstGeom>
        </p:spPr>
        <p:style>
          <a:lnRef idx="2">
            <a:schemeClr val="accent5"/>
          </a:lnRef>
          <a:fillRef idx="1">
            <a:schemeClr val="lt1"/>
          </a:fillRef>
          <a:effectRef idx="0">
            <a:schemeClr val="accent5"/>
          </a:effectRef>
          <a:fontRef idx="minor">
            <a:schemeClr val="dk1"/>
          </a:fontRef>
        </p:style>
        <p:txBody>
          <a:bodyPr wrap="square" lIns="135000" rtlCol="0">
            <a:spAutoFit/>
          </a:bodyPr>
          <a:lstStyle/>
          <a:p>
            <a:r>
              <a:rPr lang="en-US" sz="1600" b="1">
                <a:solidFill>
                  <a:srgbClr val="000000"/>
                </a:solidFill>
              </a:rPr>
              <a:t>Wat is al </a:t>
            </a:r>
            <a:r>
              <a:rPr lang="en-US" sz="1600" b="1" err="1">
                <a:solidFill>
                  <a:srgbClr val="000000"/>
                </a:solidFill>
              </a:rPr>
              <a:t>gedaan</a:t>
            </a:r>
            <a:r>
              <a:rPr lang="en-US" sz="1600" b="1">
                <a:solidFill>
                  <a:srgbClr val="000000"/>
                </a:solidFill>
              </a:rPr>
              <a:t>?</a:t>
            </a:r>
          </a:p>
          <a:p>
            <a:r>
              <a:rPr lang="en-US" sz="1600" b="1">
                <a:solidFill>
                  <a:srgbClr val="000000"/>
                </a:solidFill>
              </a:rPr>
              <a:t>Wat </a:t>
            </a:r>
            <a:r>
              <a:rPr lang="en-US" sz="1600" b="1" err="1">
                <a:solidFill>
                  <a:srgbClr val="000000"/>
                </a:solidFill>
              </a:rPr>
              <a:t>doen</a:t>
            </a:r>
            <a:r>
              <a:rPr lang="en-US" sz="1600" b="1">
                <a:solidFill>
                  <a:srgbClr val="000000"/>
                </a:solidFill>
              </a:rPr>
              <a:t> </a:t>
            </a:r>
            <a:r>
              <a:rPr lang="en-US" sz="1600" b="1" err="1">
                <a:solidFill>
                  <a:srgbClr val="000000"/>
                </a:solidFill>
              </a:rPr>
              <a:t>anderen</a:t>
            </a:r>
            <a:r>
              <a:rPr lang="en-US" sz="1600" b="1">
                <a:solidFill>
                  <a:srgbClr val="000000"/>
                </a:solidFill>
              </a:rPr>
              <a:t>?</a:t>
            </a:r>
            <a:endParaRPr lang="nl-NL" sz="1600" b="1">
              <a:solidFill>
                <a:srgbClr val="000000"/>
              </a:solidFill>
            </a:endParaRPr>
          </a:p>
        </p:txBody>
      </p:sp>
      <p:sp>
        <p:nvSpPr>
          <p:cNvPr id="5" name="Tekstvak 4"/>
          <p:cNvSpPr txBox="1"/>
          <p:nvPr/>
        </p:nvSpPr>
        <p:spPr>
          <a:xfrm>
            <a:off x="186128" y="2916551"/>
            <a:ext cx="2218543" cy="830997"/>
          </a:xfrm>
          <a:prstGeom prst="rect">
            <a:avLst/>
          </a:prstGeom>
        </p:spPr>
        <p:style>
          <a:lnRef idx="2">
            <a:schemeClr val="accent6"/>
          </a:lnRef>
          <a:fillRef idx="1">
            <a:schemeClr val="lt1"/>
          </a:fillRef>
          <a:effectRef idx="0">
            <a:schemeClr val="accent6"/>
          </a:effectRef>
          <a:fontRef idx="minor">
            <a:schemeClr val="dk1"/>
          </a:fontRef>
        </p:style>
        <p:txBody>
          <a:bodyPr wrap="square" lIns="135000" rIns="0" rtlCol="0">
            <a:spAutoFit/>
          </a:bodyPr>
          <a:lstStyle/>
          <a:p>
            <a:r>
              <a:rPr lang="en-US" sz="1600" b="1">
                <a:solidFill>
                  <a:srgbClr val="000000"/>
                </a:solidFill>
              </a:rPr>
              <a:t>Wat is </a:t>
            </a:r>
            <a:r>
              <a:rPr lang="en-US" sz="1600" b="1" err="1">
                <a:solidFill>
                  <a:srgbClr val="000000"/>
                </a:solidFill>
              </a:rPr>
              <a:t>nodig</a:t>
            </a:r>
            <a:r>
              <a:rPr lang="en-US" sz="1600" b="1">
                <a:solidFill>
                  <a:srgbClr val="000000"/>
                </a:solidFill>
              </a:rPr>
              <a:t>?</a:t>
            </a:r>
          </a:p>
          <a:p>
            <a:r>
              <a:rPr lang="en-US" sz="1600" b="1">
                <a:solidFill>
                  <a:srgbClr val="000000"/>
                </a:solidFill>
              </a:rPr>
              <a:t>Wat </a:t>
            </a:r>
            <a:r>
              <a:rPr lang="en-US" sz="1600" b="1" err="1">
                <a:solidFill>
                  <a:srgbClr val="000000"/>
                </a:solidFill>
              </a:rPr>
              <a:t>kan</a:t>
            </a:r>
            <a:r>
              <a:rPr lang="en-US" sz="1600" b="1">
                <a:solidFill>
                  <a:srgbClr val="000000"/>
                </a:solidFill>
              </a:rPr>
              <a:t> </a:t>
            </a:r>
            <a:r>
              <a:rPr lang="en-US" sz="1600" b="1" err="1">
                <a:solidFill>
                  <a:srgbClr val="000000"/>
                </a:solidFill>
              </a:rPr>
              <a:t>ik</a:t>
            </a:r>
            <a:r>
              <a:rPr lang="en-US" sz="1600" b="1">
                <a:solidFill>
                  <a:srgbClr val="000000"/>
                </a:solidFill>
              </a:rPr>
              <a:t> </a:t>
            </a:r>
            <a:r>
              <a:rPr lang="en-US" sz="1600" b="1" err="1">
                <a:solidFill>
                  <a:srgbClr val="000000"/>
                </a:solidFill>
              </a:rPr>
              <a:t>voor</a:t>
            </a:r>
            <a:r>
              <a:rPr lang="en-US" sz="1600" b="1">
                <a:solidFill>
                  <a:srgbClr val="000000"/>
                </a:solidFill>
              </a:rPr>
              <a:t> de </a:t>
            </a:r>
            <a:r>
              <a:rPr lang="en-US" sz="1600" b="1" err="1">
                <a:solidFill>
                  <a:srgbClr val="000000"/>
                </a:solidFill>
              </a:rPr>
              <a:t>praktijk</a:t>
            </a:r>
            <a:r>
              <a:rPr lang="en-US" sz="1600" b="1">
                <a:solidFill>
                  <a:srgbClr val="000000"/>
                </a:solidFill>
              </a:rPr>
              <a:t> </a:t>
            </a:r>
            <a:r>
              <a:rPr lang="en-US" sz="1600" b="1" err="1">
                <a:solidFill>
                  <a:srgbClr val="000000"/>
                </a:solidFill>
              </a:rPr>
              <a:t>betekenen</a:t>
            </a:r>
            <a:r>
              <a:rPr lang="en-US" sz="1600" b="1">
                <a:solidFill>
                  <a:srgbClr val="000000"/>
                </a:solidFill>
              </a:rPr>
              <a:t>?</a:t>
            </a:r>
            <a:endParaRPr lang="nl-NL" sz="3200">
              <a:solidFill>
                <a:srgbClr val="000000"/>
              </a:solidFill>
            </a:endParaRPr>
          </a:p>
        </p:txBody>
      </p:sp>
      <p:sp>
        <p:nvSpPr>
          <p:cNvPr id="7" name="Rectangle 6"/>
          <p:cNvSpPr/>
          <p:nvPr/>
        </p:nvSpPr>
        <p:spPr>
          <a:xfrm>
            <a:off x="7335557" y="2758076"/>
            <a:ext cx="4340991" cy="2062103"/>
          </a:xfrm>
          <a:prstGeom prst="rect">
            <a:avLst/>
          </a:prstGeom>
        </p:spPr>
        <p:txBody>
          <a:bodyPr wrap="square">
            <a:spAutoFit/>
          </a:bodyPr>
          <a:lstStyle/>
          <a:p>
            <a:r>
              <a:rPr lang="nl-NL" sz="3200" dirty="0"/>
              <a:t>De methoden </a:t>
            </a:r>
            <a:r>
              <a:rPr lang="nl-NL" sz="3200" i="1" dirty="0"/>
              <a:t>in</a:t>
            </a:r>
            <a:r>
              <a:rPr lang="nl-NL" sz="3200" dirty="0"/>
              <a:t> de </a:t>
            </a:r>
            <a:r>
              <a:rPr lang="nl-NL" sz="3200" dirty="0" err="1">
                <a:solidFill>
                  <a:srgbClr val="DE6640"/>
                </a:solidFill>
              </a:rPr>
              <a:t>onderzoekscyclus</a:t>
            </a:r>
            <a:r>
              <a:rPr lang="nl-NL" sz="3200" dirty="0"/>
              <a:t> zijn in vijf categorieën opgedeeld</a:t>
            </a:r>
            <a:endParaRPr lang="nl-NL" sz="1600" dirty="0"/>
          </a:p>
        </p:txBody>
      </p:sp>
      <p:sp>
        <p:nvSpPr>
          <p:cNvPr id="3" name="Oval 2">
            <a:extLst>
              <a:ext uri="{FF2B5EF4-FFF2-40B4-BE49-F238E27FC236}">
                <a16:creationId xmlns:a16="http://schemas.microsoft.com/office/drawing/2014/main" id="{D48C987C-5688-445F-8ED3-1702C7C87F6E}"/>
              </a:ext>
            </a:extLst>
          </p:cNvPr>
          <p:cNvSpPr/>
          <p:nvPr/>
        </p:nvSpPr>
        <p:spPr>
          <a:xfrm>
            <a:off x="2685947" y="2916551"/>
            <a:ext cx="2218544" cy="2248524"/>
          </a:xfrm>
          <a:prstGeom prst="ellipse">
            <a:avLst/>
          </a:prstGeom>
          <a:noFill/>
          <a:ln w="28575">
            <a:solidFill>
              <a:srgbClr val="DE66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3264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a:extLst>
              <a:ext uri="{FF2B5EF4-FFF2-40B4-BE49-F238E27FC236}">
                <a16:creationId xmlns:a16="http://schemas.microsoft.com/office/drawing/2014/main" id="{23E2DB2C-5B06-41BF-97B7-A73E2CD9F7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6"/>
          <a:stretch/>
        </p:blipFill>
        <p:spPr bwMode="auto">
          <a:xfrm>
            <a:off x="6563982" y="766929"/>
            <a:ext cx="5628018" cy="53241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8">
            <a:extLst>
              <a:ext uri="{FF2B5EF4-FFF2-40B4-BE49-F238E27FC236}">
                <a16:creationId xmlns:a16="http://schemas.microsoft.com/office/drawing/2014/main" id="{06D44EAE-7696-43B9-A77B-458DF70B237E}"/>
              </a:ext>
            </a:extLst>
          </p:cNvPr>
          <p:cNvGraphicFramePr>
            <a:graphicFrameLocks noGrp="1"/>
          </p:cNvGraphicFramePr>
          <p:nvPr>
            <p:extLst>
              <p:ext uri="{D42A27DB-BD31-4B8C-83A1-F6EECF244321}">
                <p14:modId xmlns:p14="http://schemas.microsoft.com/office/powerpoint/2010/main" val="3864848729"/>
              </p:ext>
            </p:extLst>
          </p:nvPr>
        </p:nvGraphicFramePr>
        <p:xfrm>
          <a:off x="175295" y="1920172"/>
          <a:ext cx="6015439" cy="3200400"/>
        </p:xfrm>
        <a:graphic>
          <a:graphicData uri="http://schemas.openxmlformats.org/drawingml/2006/table">
            <a:tbl>
              <a:tblPr bandRow="1">
                <a:tableStyleId>{8799B23B-EC83-4686-B30A-512413B5E67A}</a:tableStyleId>
              </a:tblPr>
              <a:tblGrid>
                <a:gridCol w="1605430">
                  <a:extLst>
                    <a:ext uri="{9D8B030D-6E8A-4147-A177-3AD203B41FA5}">
                      <a16:colId xmlns:a16="http://schemas.microsoft.com/office/drawing/2014/main" val="2565538177"/>
                    </a:ext>
                  </a:extLst>
                </a:gridCol>
                <a:gridCol w="4410009">
                  <a:extLst>
                    <a:ext uri="{9D8B030D-6E8A-4147-A177-3AD203B41FA5}">
                      <a16:colId xmlns:a16="http://schemas.microsoft.com/office/drawing/2014/main" val="3898966470"/>
                    </a:ext>
                  </a:extLst>
                </a:gridCol>
              </a:tblGrid>
              <a:tr h="370840">
                <a:tc>
                  <a:txBody>
                    <a:bodyPr/>
                    <a:lstStyle/>
                    <a:p>
                      <a:r>
                        <a:rPr lang="nl-NL" sz="2000" b="1" dirty="0"/>
                        <a:t>Bieb</a:t>
                      </a:r>
                    </a:p>
                  </a:txBody>
                  <a:tcPr/>
                </a:tc>
                <a:tc>
                  <a:txBody>
                    <a:bodyPr/>
                    <a:lstStyle/>
                    <a:p>
                      <a:pPr marL="0" indent="0">
                        <a:buNone/>
                      </a:pPr>
                      <a:r>
                        <a:rPr lang="nl-NL" sz="2000" dirty="0"/>
                        <a:t>Oriënterend onderzoek aan </a:t>
                      </a:r>
                    </a:p>
                    <a:p>
                      <a:pPr marL="0" indent="0">
                        <a:buNone/>
                      </a:pPr>
                      <a:r>
                        <a:rPr lang="nl-NL" sz="2000" b="1" dirty="0">
                          <a:solidFill>
                            <a:srgbClr val="71A7C5"/>
                          </a:solidFill>
                        </a:rPr>
                        <a:t>Beschikbaar werk</a:t>
                      </a:r>
                      <a:endParaRPr lang="nl-NL" sz="2000" dirty="0"/>
                    </a:p>
                  </a:txBody>
                  <a:tcPr/>
                </a:tc>
                <a:extLst>
                  <a:ext uri="{0D108BD9-81ED-4DB2-BD59-A6C34878D82A}">
                    <a16:rowId xmlns:a16="http://schemas.microsoft.com/office/drawing/2014/main" val="2258365737"/>
                  </a:ext>
                </a:extLst>
              </a:tr>
              <a:tr h="370840">
                <a:tc>
                  <a:txBody>
                    <a:bodyPr/>
                    <a:lstStyle/>
                    <a:p>
                      <a:r>
                        <a:rPr lang="nl-NL" sz="2000" b="1" dirty="0"/>
                        <a:t>Veld</a:t>
                      </a:r>
                    </a:p>
                  </a:txBody>
                  <a:tcPr/>
                </a:tc>
                <a:tc>
                  <a:txBody>
                    <a:bodyPr/>
                    <a:lstStyle/>
                    <a:p>
                      <a:pPr marL="0" indent="0">
                        <a:buNone/>
                      </a:pPr>
                      <a:r>
                        <a:rPr lang="nl-NL" sz="2000" dirty="0"/>
                        <a:t>Oriënterend onderzoek aan de </a:t>
                      </a:r>
                      <a:r>
                        <a:rPr lang="nl-NL" sz="2000" b="1" dirty="0">
                          <a:solidFill>
                            <a:srgbClr val="996633"/>
                          </a:solidFill>
                        </a:rPr>
                        <a:t>Toepassingscontext</a:t>
                      </a:r>
                      <a:endParaRPr lang="nl-NL" sz="2000" dirty="0"/>
                    </a:p>
                  </a:txBody>
                  <a:tcPr/>
                </a:tc>
                <a:extLst>
                  <a:ext uri="{0D108BD9-81ED-4DB2-BD59-A6C34878D82A}">
                    <a16:rowId xmlns:a16="http://schemas.microsoft.com/office/drawing/2014/main" val="1486741937"/>
                  </a:ext>
                </a:extLst>
              </a:tr>
              <a:tr h="370840">
                <a:tc>
                  <a:txBody>
                    <a:bodyPr/>
                    <a:lstStyle/>
                    <a:p>
                      <a:r>
                        <a:rPr lang="nl-NL" sz="2000" b="1" dirty="0"/>
                        <a:t>Werkplaats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000" dirty="0"/>
                        <a:t>onderzoek aan de innovatie zelf</a:t>
                      </a:r>
                    </a:p>
                  </a:txBody>
                  <a:tcPr/>
                </a:tc>
                <a:extLst>
                  <a:ext uri="{0D108BD9-81ED-4DB2-BD59-A6C34878D82A}">
                    <a16:rowId xmlns:a16="http://schemas.microsoft.com/office/drawing/2014/main" val="3598964978"/>
                  </a:ext>
                </a:extLst>
              </a:tr>
              <a:tr h="370840">
                <a:tc>
                  <a:txBody>
                    <a:bodyPr/>
                    <a:lstStyle/>
                    <a:p>
                      <a:r>
                        <a:rPr lang="nl-NL" sz="2000" b="1" dirty="0"/>
                        <a:t>Lab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000" dirty="0"/>
                        <a:t>Toetsend onderzoek aan de </a:t>
                      </a:r>
                      <a:r>
                        <a:rPr lang="nl-NL" sz="2000" b="1" dirty="0">
                          <a:solidFill>
                            <a:srgbClr val="996633"/>
                          </a:solidFill>
                        </a:rPr>
                        <a:t>Toepassingscontext</a:t>
                      </a:r>
                      <a:endParaRPr lang="nl-NL" sz="2000" dirty="0"/>
                    </a:p>
                  </a:txBody>
                  <a:tcPr/>
                </a:tc>
                <a:extLst>
                  <a:ext uri="{0D108BD9-81ED-4DB2-BD59-A6C34878D82A}">
                    <a16:rowId xmlns:a16="http://schemas.microsoft.com/office/drawing/2014/main" val="177538694"/>
                  </a:ext>
                </a:extLst>
              </a:tr>
              <a:tr h="370840">
                <a:tc>
                  <a:txBody>
                    <a:bodyPr/>
                    <a:lstStyle/>
                    <a:p>
                      <a:r>
                        <a:rPr lang="nl-NL" sz="2000" b="1" dirty="0"/>
                        <a:t>Showroom</a:t>
                      </a:r>
                    </a:p>
                  </a:txBody>
                  <a:tcPr/>
                </a:tc>
                <a:tc>
                  <a:txBody>
                    <a:bodyPr/>
                    <a:lstStyle/>
                    <a:p>
                      <a:r>
                        <a:rPr lang="nl-NL" sz="2000" dirty="0"/>
                        <a:t>Toetsend onderzoek aan </a:t>
                      </a:r>
                    </a:p>
                    <a:p>
                      <a:r>
                        <a:rPr lang="nl-NL" sz="2000" b="1" dirty="0">
                          <a:solidFill>
                            <a:srgbClr val="71A7C5"/>
                          </a:solidFill>
                        </a:rPr>
                        <a:t>Beschikbaar werk</a:t>
                      </a:r>
                      <a:endParaRPr lang="nl-NL" sz="2000" dirty="0"/>
                    </a:p>
                  </a:txBody>
                  <a:tcPr/>
                </a:tc>
                <a:extLst>
                  <a:ext uri="{0D108BD9-81ED-4DB2-BD59-A6C34878D82A}">
                    <a16:rowId xmlns:a16="http://schemas.microsoft.com/office/drawing/2014/main" val="2119401392"/>
                  </a:ext>
                </a:extLst>
              </a:tr>
            </a:tbl>
          </a:graphicData>
        </a:graphic>
      </p:graphicFrame>
    </p:spTree>
    <p:extLst>
      <p:ext uri="{BB962C8B-B14F-4D97-AF65-F5344CB8AC3E}">
        <p14:creationId xmlns:p14="http://schemas.microsoft.com/office/powerpoint/2010/main" val="1468523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A0F254-C3C6-B7CA-D835-EC1A5EE0867D}"/>
              </a:ext>
            </a:extLst>
          </p:cNvPr>
          <p:cNvPicPr>
            <a:picLocks noChangeAspect="1"/>
          </p:cNvPicPr>
          <p:nvPr/>
        </p:nvPicPr>
        <p:blipFill>
          <a:blip r:embed="rId2"/>
          <a:stretch>
            <a:fillRect/>
          </a:stretch>
        </p:blipFill>
        <p:spPr>
          <a:xfrm>
            <a:off x="0" y="0"/>
            <a:ext cx="8153490" cy="6858000"/>
          </a:xfrm>
          <a:prstGeom prst="rect">
            <a:avLst/>
          </a:prstGeom>
        </p:spPr>
      </p:pic>
      <p:sp>
        <p:nvSpPr>
          <p:cNvPr id="7" name="TextBox 6">
            <a:extLst>
              <a:ext uri="{FF2B5EF4-FFF2-40B4-BE49-F238E27FC236}">
                <a16:creationId xmlns:a16="http://schemas.microsoft.com/office/drawing/2014/main" id="{09DA713C-592C-38CE-DE11-95A00F289BDB}"/>
              </a:ext>
            </a:extLst>
          </p:cNvPr>
          <p:cNvSpPr txBox="1"/>
          <p:nvPr/>
        </p:nvSpPr>
        <p:spPr>
          <a:xfrm>
            <a:off x="8581292" y="3338118"/>
            <a:ext cx="3411415" cy="400110"/>
          </a:xfrm>
          <a:prstGeom prst="rect">
            <a:avLst/>
          </a:prstGeom>
          <a:noFill/>
        </p:spPr>
        <p:txBody>
          <a:bodyPr wrap="square">
            <a:spAutoFit/>
          </a:bodyPr>
          <a:lstStyle/>
          <a:p>
            <a:r>
              <a:rPr lang="nl-NL" sz="2000" dirty="0">
                <a:hlinkClick r:id="rId3"/>
              </a:rPr>
              <a:t>https://ictresearchmethods.nl/</a:t>
            </a:r>
            <a:r>
              <a:rPr lang="nl-NL" sz="2000" dirty="0"/>
              <a:t> </a:t>
            </a:r>
          </a:p>
        </p:txBody>
      </p:sp>
    </p:spTree>
    <p:extLst>
      <p:ext uri="{BB962C8B-B14F-4D97-AF65-F5344CB8AC3E}">
        <p14:creationId xmlns:p14="http://schemas.microsoft.com/office/powerpoint/2010/main" val="201858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24" y="206887"/>
            <a:ext cx="6255655" cy="656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al 3"/>
          <p:cNvSpPr/>
          <p:nvPr/>
        </p:nvSpPr>
        <p:spPr>
          <a:xfrm>
            <a:off x="3531469" y="85824"/>
            <a:ext cx="2808312" cy="5355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00A0D2"/>
              </a:solidFill>
            </a:endParaRPr>
          </a:p>
        </p:txBody>
      </p:sp>
      <p:sp>
        <p:nvSpPr>
          <p:cNvPr id="5" name="Vrije vorm 4"/>
          <p:cNvSpPr/>
          <p:nvPr/>
        </p:nvSpPr>
        <p:spPr>
          <a:xfrm>
            <a:off x="3567583" y="3048000"/>
            <a:ext cx="551543" cy="1219200"/>
          </a:xfrm>
          <a:custGeom>
            <a:avLst/>
            <a:gdLst>
              <a:gd name="connsiteX0" fmla="*/ 58057 w 551543"/>
              <a:gd name="connsiteY0" fmla="*/ 0 h 1219200"/>
              <a:gd name="connsiteX1" fmla="*/ 232228 w 551543"/>
              <a:gd name="connsiteY1" fmla="*/ 130629 h 1219200"/>
              <a:gd name="connsiteX2" fmla="*/ 348343 w 551543"/>
              <a:gd name="connsiteY2" fmla="*/ 246743 h 1219200"/>
              <a:gd name="connsiteX3" fmla="*/ 391886 w 551543"/>
              <a:gd name="connsiteY3" fmla="*/ 290286 h 1219200"/>
              <a:gd name="connsiteX4" fmla="*/ 420914 w 551543"/>
              <a:gd name="connsiteY4" fmla="*/ 348343 h 1219200"/>
              <a:gd name="connsiteX5" fmla="*/ 478971 w 551543"/>
              <a:gd name="connsiteY5" fmla="*/ 435429 h 1219200"/>
              <a:gd name="connsiteX6" fmla="*/ 508000 w 551543"/>
              <a:gd name="connsiteY6" fmla="*/ 522515 h 1219200"/>
              <a:gd name="connsiteX7" fmla="*/ 537028 w 551543"/>
              <a:gd name="connsiteY7" fmla="*/ 609600 h 1219200"/>
              <a:gd name="connsiteX8" fmla="*/ 551543 w 551543"/>
              <a:gd name="connsiteY8" fmla="*/ 653143 h 1219200"/>
              <a:gd name="connsiteX9" fmla="*/ 537028 w 551543"/>
              <a:gd name="connsiteY9" fmla="*/ 798286 h 1219200"/>
              <a:gd name="connsiteX10" fmla="*/ 493486 w 551543"/>
              <a:gd name="connsiteY10" fmla="*/ 827315 h 1219200"/>
              <a:gd name="connsiteX11" fmla="*/ 391886 w 551543"/>
              <a:gd name="connsiteY11" fmla="*/ 885372 h 1219200"/>
              <a:gd name="connsiteX12" fmla="*/ 348343 w 551543"/>
              <a:gd name="connsiteY12" fmla="*/ 914400 h 1219200"/>
              <a:gd name="connsiteX13" fmla="*/ 217714 w 551543"/>
              <a:gd name="connsiteY13" fmla="*/ 957943 h 1219200"/>
              <a:gd name="connsiteX14" fmla="*/ 174171 w 551543"/>
              <a:gd name="connsiteY14" fmla="*/ 972457 h 1219200"/>
              <a:gd name="connsiteX15" fmla="*/ 87086 w 551543"/>
              <a:gd name="connsiteY15" fmla="*/ 1103086 h 1219200"/>
              <a:gd name="connsiteX16" fmla="*/ 58057 w 551543"/>
              <a:gd name="connsiteY16" fmla="*/ 1146629 h 1219200"/>
              <a:gd name="connsiteX17" fmla="*/ 43543 w 551543"/>
              <a:gd name="connsiteY17" fmla="*/ 1190172 h 1219200"/>
              <a:gd name="connsiteX18" fmla="*/ 0 w 551543"/>
              <a:gd name="connsiteY18"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1543" h="1219200">
                <a:moveTo>
                  <a:pt x="58057" y="0"/>
                </a:moveTo>
                <a:cubicBezTo>
                  <a:pt x="116114" y="43543"/>
                  <a:pt x="176933" y="83628"/>
                  <a:pt x="232228" y="130629"/>
                </a:cubicBezTo>
                <a:cubicBezTo>
                  <a:pt x="273934" y="166079"/>
                  <a:pt x="309638" y="208038"/>
                  <a:pt x="348343" y="246743"/>
                </a:cubicBezTo>
                <a:lnTo>
                  <a:pt x="391886" y="290286"/>
                </a:lnTo>
                <a:cubicBezTo>
                  <a:pt x="401562" y="309638"/>
                  <a:pt x="409782" y="329790"/>
                  <a:pt x="420914" y="348343"/>
                </a:cubicBezTo>
                <a:cubicBezTo>
                  <a:pt x="438864" y="378259"/>
                  <a:pt x="467938" y="402331"/>
                  <a:pt x="478971" y="435429"/>
                </a:cubicBezTo>
                <a:lnTo>
                  <a:pt x="508000" y="522515"/>
                </a:lnTo>
                <a:lnTo>
                  <a:pt x="537028" y="609600"/>
                </a:lnTo>
                <a:lnTo>
                  <a:pt x="551543" y="653143"/>
                </a:lnTo>
                <a:cubicBezTo>
                  <a:pt x="546705" y="701524"/>
                  <a:pt x="552404" y="752159"/>
                  <a:pt x="537028" y="798286"/>
                </a:cubicBezTo>
                <a:cubicBezTo>
                  <a:pt x="531512" y="814835"/>
                  <a:pt x="507681" y="817176"/>
                  <a:pt x="493486" y="827315"/>
                </a:cubicBezTo>
                <a:cubicBezTo>
                  <a:pt x="329713" y="944295"/>
                  <a:pt x="517495" y="822567"/>
                  <a:pt x="391886" y="885372"/>
                </a:cubicBezTo>
                <a:cubicBezTo>
                  <a:pt x="376284" y="893173"/>
                  <a:pt x="364283" y="907315"/>
                  <a:pt x="348343" y="914400"/>
                </a:cubicBezTo>
                <a:cubicBezTo>
                  <a:pt x="348333" y="914405"/>
                  <a:pt x="239491" y="950684"/>
                  <a:pt x="217714" y="957943"/>
                </a:cubicBezTo>
                <a:lnTo>
                  <a:pt x="174171" y="972457"/>
                </a:lnTo>
                <a:lnTo>
                  <a:pt x="87086" y="1103086"/>
                </a:lnTo>
                <a:lnTo>
                  <a:pt x="58057" y="1146629"/>
                </a:lnTo>
                <a:cubicBezTo>
                  <a:pt x="53219" y="1161143"/>
                  <a:pt x="53100" y="1178225"/>
                  <a:pt x="43543" y="1190172"/>
                </a:cubicBezTo>
                <a:cubicBezTo>
                  <a:pt x="32646" y="1203793"/>
                  <a:pt x="0" y="1219200"/>
                  <a:pt x="0" y="121920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00A0D2"/>
              </a:solidFill>
            </a:endParaRPr>
          </a:p>
        </p:txBody>
      </p:sp>
      <p:sp>
        <p:nvSpPr>
          <p:cNvPr id="6" name="Vrije vorm 5"/>
          <p:cNvSpPr/>
          <p:nvPr/>
        </p:nvSpPr>
        <p:spPr>
          <a:xfrm>
            <a:off x="2325761" y="3048000"/>
            <a:ext cx="551542" cy="1219200"/>
          </a:xfrm>
          <a:custGeom>
            <a:avLst/>
            <a:gdLst>
              <a:gd name="connsiteX0" fmla="*/ 464457 w 551542"/>
              <a:gd name="connsiteY0" fmla="*/ 0 h 1219200"/>
              <a:gd name="connsiteX1" fmla="*/ 362857 w 551542"/>
              <a:gd name="connsiteY1" fmla="*/ 43543 h 1219200"/>
              <a:gd name="connsiteX2" fmla="*/ 319314 w 551542"/>
              <a:gd name="connsiteY2" fmla="*/ 58057 h 1219200"/>
              <a:gd name="connsiteX3" fmla="*/ 217714 w 551542"/>
              <a:gd name="connsiteY3" fmla="*/ 116114 h 1219200"/>
              <a:gd name="connsiteX4" fmla="*/ 174171 w 551542"/>
              <a:gd name="connsiteY4" fmla="*/ 130629 h 1219200"/>
              <a:gd name="connsiteX5" fmla="*/ 130628 w 551542"/>
              <a:gd name="connsiteY5" fmla="*/ 159657 h 1219200"/>
              <a:gd name="connsiteX6" fmla="*/ 43542 w 551542"/>
              <a:gd name="connsiteY6" fmla="*/ 246743 h 1219200"/>
              <a:gd name="connsiteX7" fmla="*/ 14514 w 551542"/>
              <a:gd name="connsiteY7" fmla="*/ 333829 h 1219200"/>
              <a:gd name="connsiteX8" fmla="*/ 0 w 551542"/>
              <a:gd name="connsiteY8" fmla="*/ 377371 h 1219200"/>
              <a:gd name="connsiteX9" fmla="*/ 14514 w 551542"/>
              <a:gd name="connsiteY9" fmla="*/ 696686 h 1219200"/>
              <a:gd name="connsiteX10" fmla="*/ 72571 w 551542"/>
              <a:gd name="connsiteY10" fmla="*/ 827314 h 1219200"/>
              <a:gd name="connsiteX11" fmla="*/ 116114 w 551542"/>
              <a:gd name="connsiteY11" fmla="*/ 870857 h 1219200"/>
              <a:gd name="connsiteX12" fmla="*/ 188685 w 551542"/>
              <a:gd name="connsiteY12" fmla="*/ 957943 h 1219200"/>
              <a:gd name="connsiteX13" fmla="*/ 275771 w 551542"/>
              <a:gd name="connsiteY13" fmla="*/ 1001486 h 1219200"/>
              <a:gd name="connsiteX14" fmla="*/ 362857 w 551542"/>
              <a:gd name="connsiteY14" fmla="*/ 1045029 h 1219200"/>
              <a:gd name="connsiteX15" fmla="*/ 449942 w 551542"/>
              <a:gd name="connsiteY15" fmla="*/ 1103086 h 1219200"/>
              <a:gd name="connsiteX16" fmla="*/ 522514 w 551542"/>
              <a:gd name="connsiteY16" fmla="*/ 1190171 h 1219200"/>
              <a:gd name="connsiteX17" fmla="*/ 551542 w 551542"/>
              <a:gd name="connsiteY17"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1542" h="1219200">
                <a:moveTo>
                  <a:pt x="464457" y="0"/>
                </a:moveTo>
                <a:cubicBezTo>
                  <a:pt x="430590" y="14514"/>
                  <a:pt x="397068" y="29859"/>
                  <a:pt x="362857" y="43543"/>
                </a:cubicBezTo>
                <a:cubicBezTo>
                  <a:pt x="348652" y="49225"/>
                  <a:pt x="333376" y="52030"/>
                  <a:pt x="319314" y="58057"/>
                </a:cubicBezTo>
                <a:cubicBezTo>
                  <a:pt x="141212" y="134387"/>
                  <a:pt x="363464" y="43239"/>
                  <a:pt x="217714" y="116114"/>
                </a:cubicBezTo>
                <a:cubicBezTo>
                  <a:pt x="204030" y="122956"/>
                  <a:pt x="187855" y="123787"/>
                  <a:pt x="174171" y="130629"/>
                </a:cubicBezTo>
                <a:cubicBezTo>
                  <a:pt x="158569" y="138430"/>
                  <a:pt x="143666" y="148068"/>
                  <a:pt x="130628" y="159657"/>
                </a:cubicBezTo>
                <a:cubicBezTo>
                  <a:pt x="99945" y="186931"/>
                  <a:pt x="43542" y="246743"/>
                  <a:pt x="43542" y="246743"/>
                </a:cubicBezTo>
                <a:lnTo>
                  <a:pt x="14514" y="333829"/>
                </a:lnTo>
                <a:lnTo>
                  <a:pt x="0" y="377371"/>
                </a:lnTo>
                <a:cubicBezTo>
                  <a:pt x="4838" y="483809"/>
                  <a:pt x="3163" y="590744"/>
                  <a:pt x="14514" y="696686"/>
                </a:cubicBezTo>
                <a:cubicBezTo>
                  <a:pt x="19183" y="740263"/>
                  <a:pt x="43601" y="792550"/>
                  <a:pt x="72571" y="827314"/>
                </a:cubicBezTo>
                <a:cubicBezTo>
                  <a:pt x="85712" y="843083"/>
                  <a:pt x="102973" y="855088"/>
                  <a:pt x="116114" y="870857"/>
                </a:cubicBezTo>
                <a:cubicBezTo>
                  <a:pt x="168010" y="933133"/>
                  <a:pt x="119296" y="900120"/>
                  <a:pt x="188685" y="957943"/>
                </a:cubicBezTo>
                <a:cubicBezTo>
                  <a:pt x="251074" y="1009934"/>
                  <a:pt x="210315" y="968758"/>
                  <a:pt x="275771" y="1001486"/>
                </a:cubicBezTo>
                <a:cubicBezTo>
                  <a:pt x="388317" y="1057759"/>
                  <a:pt x="253410" y="1008545"/>
                  <a:pt x="362857" y="1045029"/>
                </a:cubicBezTo>
                <a:cubicBezTo>
                  <a:pt x="501769" y="1183938"/>
                  <a:pt x="323907" y="1019061"/>
                  <a:pt x="449942" y="1103086"/>
                </a:cubicBezTo>
                <a:cubicBezTo>
                  <a:pt x="494268" y="1132638"/>
                  <a:pt x="491915" y="1151923"/>
                  <a:pt x="522514" y="1190171"/>
                </a:cubicBezTo>
                <a:cubicBezTo>
                  <a:pt x="531062" y="1200857"/>
                  <a:pt x="541866" y="1209524"/>
                  <a:pt x="551542" y="121920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00A0D2"/>
              </a:solidFill>
            </a:endParaRPr>
          </a:p>
        </p:txBody>
      </p:sp>
      <p:sp>
        <p:nvSpPr>
          <p:cNvPr id="7" name="Vrije vorm 6"/>
          <p:cNvSpPr/>
          <p:nvPr/>
        </p:nvSpPr>
        <p:spPr>
          <a:xfrm>
            <a:off x="2755264" y="3375885"/>
            <a:ext cx="1016089" cy="696686"/>
          </a:xfrm>
          <a:custGeom>
            <a:avLst/>
            <a:gdLst>
              <a:gd name="connsiteX0" fmla="*/ 43632 w 1016089"/>
              <a:gd name="connsiteY0" fmla="*/ 130628 h 696686"/>
              <a:gd name="connsiteX1" fmla="*/ 58146 w 1016089"/>
              <a:gd name="connsiteY1" fmla="*/ 58057 h 696686"/>
              <a:gd name="connsiteX2" fmla="*/ 101689 w 1016089"/>
              <a:gd name="connsiteY2" fmla="*/ 29028 h 696686"/>
              <a:gd name="connsiteX3" fmla="*/ 261346 w 1016089"/>
              <a:gd name="connsiteY3" fmla="*/ 0 h 696686"/>
              <a:gd name="connsiteX4" fmla="*/ 725804 w 1016089"/>
              <a:gd name="connsiteY4" fmla="*/ 14514 h 696686"/>
              <a:gd name="connsiteX5" fmla="*/ 769346 w 1016089"/>
              <a:gd name="connsiteY5" fmla="*/ 43543 h 696686"/>
              <a:gd name="connsiteX6" fmla="*/ 885461 w 1016089"/>
              <a:gd name="connsiteY6" fmla="*/ 174171 h 696686"/>
              <a:gd name="connsiteX7" fmla="*/ 929004 w 1016089"/>
              <a:gd name="connsiteY7" fmla="*/ 261257 h 696686"/>
              <a:gd name="connsiteX8" fmla="*/ 972546 w 1016089"/>
              <a:gd name="connsiteY8" fmla="*/ 391886 h 696686"/>
              <a:gd name="connsiteX9" fmla="*/ 987061 w 1016089"/>
              <a:gd name="connsiteY9" fmla="*/ 435428 h 696686"/>
              <a:gd name="connsiteX10" fmla="*/ 1016089 w 1016089"/>
              <a:gd name="connsiteY10" fmla="*/ 478971 h 696686"/>
              <a:gd name="connsiteX11" fmla="*/ 1001575 w 1016089"/>
              <a:gd name="connsiteY11" fmla="*/ 624114 h 696686"/>
              <a:gd name="connsiteX12" fmla="*/ 958032 w 1016089"/>
              <a:gd name="connsiteY12" fmla="*/ 667657 h 696686"/>
              <a:gd name="connsiteX13" fmla="*/ 870946 w 1016089"/>
              <a:gd name="connsiteY13" fmla="*/ 696686 h 696686"/>
              <a:gd name="connsiteX14" fmla="*/ 406489 w 1016089"/>
              <a:gd name="connsiteY14" fmla="*/ 682171 h 696686"/>
              <a:gd name="connsiteX15" fmla="*/ 348432 w 1016089"/>
              <a:gd name="connsiteY15" fmla="*/ 667657 h 696686"/>
              <a:gd name="connsiteX16" fmla="*/ 261346 w 1016089"/>
              <a:gd name="connsiteY16" fmla="*/ 638628 h 696686"/>
              <a:gd name="connsiteX17" fmla="*/ 217804 w 1016089"/>
              <a:gd name="connsiteY17" fmla="*/ 624114 h 696686"/>
              <a:gd name="connsiteX18" fmla="*/ 174261 w 1016089"/>
              <a:gd name="connsiteY18" fmla="*/ 609600 h 696686"/>
              <a:gd name="connsiteX19" fmla="*/ 130718 w 1016089"/>
              <a:gd name="connsiteY19" fmla="*/ 595086 h 696686"/>
              <a:gd name="connsiteX20" fmla="*/ 87175 w 1016089"/>
              <a:gd name="connsiteY20" fmla="*/ 566057 h 696686"/>
              <a:gd name="connsiteX21" fmla="*/ 14604 w 1016089"/>
              <a:gd name="connsiteY21" fmla="*/ 493486 h 696686"/>
              <a:gd name="connsiteX22" fmla="*/ 89 w 1016089"/>
              <a:gd name="connsiteY22" fmla="*/ 449943 h 696686"/>
              <a:gd name="connsiteX23" fmla="*/ 14604 w 1016089"/>
              <a:gd name="connsiteY23" fmla="*/ 232228 h 696686"/>
              <a:gd name="connsiteX24" fmla="*/ 58146 w 1016089"/>
              <a:gd name="connsiteY24" fmla="*/ 203200 h 696686"/>
              <a:gd name="connsiteX25" fmla="*/ 203289 w 1016089"/>
              <a:gd name="connsiteY25" fmla="*/ 159657 h 696686"/>
              <a:gd name="connsiteX26" fmla="*/ 624204 w 1016089"/>
              <a:gd name="connsiteY26" fmla="*/ 174171 h 696686"/>
              <a:gd name="connsiteX27" fmla="*/ 667746 w 1016089"/>
              <a:gd name="connsiteY27" fmla="*/ 188686 h 696686"/>
              <a:gd name="connsiteX28" fmla="*/ 711289 w 1016089"/>
              <a:gd name="connsiteY28" fmla="*/ 217714 h 696686"/>
              <a:gd name="connsiteX29" fmla="*/ 740318 w 1016089"/>
              <a:gd name="connsiteY29" fmla="*/ 261257 h 696686"/>
              <a:gd name="connsiteX30" fmla="*/ 769346 w 1016089"/>
              <a:gd name="connsiteY30" fmla="*/ 348343 h 696686"/>
              <a:gd name="connsiteX31" fmla="*/ 754832 w 1016089"/>
              <a:gd name="connsiteY31" fmla="*/ 464457 h 696686"/>
              <a:gd name="connsiteX32" fmla="*/ 711289 w 1016089"/>
              <a:gd name="connsiteY32" fmla="*/ 493486 h 696686"/>
              <a:gd name="connsiteX33" fmla="*/ 624204 w 1016089"/>
              <a:gd name="connsiteY33" fmla="*/ 522514 h 696686"/>
              <a:gd name="connsiteX34" fmla="*/ 435518 w 1016089"/>
              <a:gd name="connsiteY34" fmla="*/ 537028 h 69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6089" h="696686">
                <a:moveTo>
                  <a:pt x="43632" y="130628"/>
                </a:moveTo>
                <a:cubicBezTo>
                  <a:pt x="48470" y="106438"/>
                  <a:pt x="45907" y="79476"/>
                  <a:pt x="58146" y="58057"/>
                </a:cubicBezTo>
                <a:cubicBezTo>
                  <a:pt x="66801" y="42911"/>
                  <a:pt x="85655" y="35900"/>
                  <a:pt x="101689" y="29028"/>
                </a:cubicBezTo>
                <a:cubicBezTo>
                  <a:pt x="135905" y="14364"/>
                  <a:pt x="237804" y="3363"/>
                  <a:pt x="261346" y="0"/>
                </a:cubicBezTo>
                <a:cubicBezTo>
                  <a:pt x="416165" y="4838"/>
                  <a:pt x="571475" y="1286"/>
                  <a:pt x="725804" y="14514"/>
                </a:cubicBezTo>
                <a:cubicBezTo>
                  <a:pt x="743184" y="16004"/>
                  <a:pt x="756308" y="31954"/>
                  <a:pt x="769346" y="43543"/>
                </a:cubicBezTo>
                <a:cubicBezTo>
                  <a:pt x="850692" y="115851"/>
                  <a:pt x="841340" y="107991"/>
                  <a:pt x="885461" y="174171"/>
                </a:cubicBezTo>
                <a:cubicBezTo>
                  <a:pt x="938393" y="332971"/>
                  <a:pt x="853974" y="92438"/>
                  <a:pt x="929004" y="261257"/>
                </a:cubicBezTo>
                <a:cubicBezTo>
                  <a:pt x="929007" y="261263"/>
                  <a:pt x="965288" y="370111"/>
                  <a:pt x="972546" y="391886"/>
                </a:cubicBezTo>
                <a:cubicBezTo>
                  <a:pt x="977384" y="406400"/>
                  <a:pt x="978575" y="422698"/>
                  <a:pt x="987061" y="435428"/>
                </a:cubicBezTo>
                <a:lnTo>
                  <a:pt x="1016089" y="478971"/>
                </a:lnTo>
                <a:cubicBezTo>
                  <a:pt x="1011251" y="527352"/>
                  <a:pt x="1015874" y="577642"/>
                  <a:pt x="1001575" y="624114"/>
                </a:cubicBezTo>
                <a:cubicBezTo>
                  <a:pt x="995539" y="643733"/>
                  <a:pt x="975975" y="657688"/>
                  <a:pt x="958032" y="667657"/>
                </a:cubicBezTo>
                <a:cubicBezTo>
                  <a:pt x="931284" y="682517"/>
                  <a:pt x="870946" y="696686"/>
                  <a:pt x="870946" y="696686"/>
                </a:cubicBezTo>
                <a:cubicBezTo>
                  <a:pt x="716127" y="691848"/>
                  <a:pt x="561145" y="690763"/>
                  <a:pt x="406489" y="682171"/>
                </a:cubicBezTo>
                <a:cubicBezTo>
                  <a:pt x="386572" y="681064"/>
                  <a:pt x="367539" y="673389"/>
                  <a:pt x="348432" y="667657"/>
                </a:cubicBezTo>
                <a:cubicBezTo>
                  <a:pt x="319124" y="658864"/>
                  <a:pt x="290375" y="648304"/>
                  <a:pt x="261346" y="638628"/>
                </a:cubicBezTo>
                <a:lnTo>
                  <a:pt x="217804" y="624114"/>
                </a:lnTo>
                <a:lnTo>
                  <a:pt x="174261" y="609600"/>
                </a:lnTo>
                <a:lnTo>
                  <a:pt x="130718" y="595086"/>
                </a:lnTo>
                <a:cubicBezTo>
                  <a:pt x="116204" y="585410"/>
                  <a:pt x="99510" y="578392"/>
                  <a:pt x="87175" y="566057"/>
                </a:cubicBezTo>
                <a:cubicBezTo>
                  <a:pt x="-9586" y="469296"/>
                  <a:pt x="130714" y="570893"/>
                  <a:pt x="14604" y="493486"/>
                </a:cubicBezTo>
                <a:cubicBezTo>
                  <a:pt x="9766" y="478972"/>
                  <a:pt x="89" y="465243"/>
                  <a:pt x="89" y="449943"/>
                </a:cubicBezTo>
                <a:cubicBezTo>
                  <a:pt x="89" y="377210"/>
                  <a:pt x="-2055" y="303027"/>
                  <a:pt x="14604" y="232228"/>
                </a:cubicBezTo>
                <a:cubicBezTo>
                  <a:pt x="18599" y="215248"/>
                  <a:pt x="42206" y="210285"/>
                  <a:pt x="58146" y="203200"/>
                </a:cubicBezTo>
                <a:cubicBezTo>
                  <a:pt x="103582" y="183006"/>
                  <a:pt x="155036" y="171720"/>
                  <a:pt x="203289" y="159657"/>
                </a:cubicBezTo>
                <a:cubicBezTo>
                  <a:pt x="343594" y="164495"/>
                  <a:pt x="484089" y="165414"/>
                  <a:pt x="624204" y="174171"/>
                </a:cubicBezTo>
                <a:cubicBezTo>
                  <a:pt x="639473" y="175125"/>
                  <a:pt x="654062" y="181844"/>
                  <a:pt x="667746" y="188686"/>
                </a:cubicBezTo>
                <a:cubicBezTo>
                  <a:pt x="683348" y="196487"/>
                  <a:pt x="696775" y="208038"/>
                  <a:pt x="711289" y="217714"/>
                </a:cubicBezTo>
                <a:cubicBezTo>
                  <a:pt x="720965" y="232228"/>
                  <a:pt x="733233" y="245316"/>
                  <a:pt x="740318" y="261257"/>
                </a:cubicBezTo>
                <a:cubicBezTo>
                  <a:pt x="752745" y="289219"/>
                  <a:pt x="769346" y="348343"/>
                  <a:pt x="769346" y="348343"/>
                </a:cubicBezTo>
                <a:cubicBezTo>
                  <a:pt x="764508" y="387048"/>
                  <a:pt x="769318" y="428241"/>
                  <a:pt x="754832" y="464457"/>
                </a:cubicBezTo>
                <a:cubicBezTo>
                  <a:pt x="748353" y="480653"/>
                  <a:pt x="727230" y="486401"/>
                  <a:pt x="711289" y="493486"/>
                </a:cubicBezTo>
                <a:cubicBezTo>
                  <a:pt x="683328" y="505913"/>
                  <a:pt x="653232" y="512838"/>
                  <a:pt x="624204" y="522514"/>
                </a:cubicBezTo>
                <a:cubicBezTo>
                  <a:pt x="534763" y="552327"/>
                  <a:pt x="595958" y="537028"/>
                  <a:pt x="435518" y="53702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00A0D2"/>
              </a:solidFill>
            </a:endParaRPr>
          </a:p>
        </p:txBody>
      </p:sp>
      <p:sp>
        <p:nvSpPr>
          <p:cNvPr id="10" name="Rechthoek 9">
            <a:extLst>
              <a:ext uri="{FF2B5EF4-FFF2-40B4-BE49-F238E27FC236}">
                <a16:creationId xmlns:a16="http://schemas.microsoft.com/office/drawing/2014/main" id="{66A8E507-D886-487F-9EC6-40477431E4AC}"/>
              </a:ext>
            </a:extLst>
          </p:cNvPr>
          <p:cNvSpPr/>
          <p:nvPr/>
        </p:nvSpPr>
        <p:spPr>
          <a:xfrm>
            <a:off x="6554532" y="5649387"/>
            <a:ext cx="5478643" cy="646331"/>
          </a:xfrm>
          <a:prstGeom prst="rect">
            <a:avLst/>
          </a:prstGeom>
        </p:spPr>
        <p:txBody>
          <a:bodyPr wrap="square">
            <a:spAutoFit/>
          </a:bodyPr>
          <a:lstStyle/>
          <a:p>
            <a:r>
              <a:rPr lang="en-US" dirty="0" err="1">
                <a:solidFill>
                  <a:schemeClr val="bg1">
                    <a:lumMod val="85000"/>
                  </a:schemeClr>
                </a:solidFill>
              </a:rPr>
              <a:t>Bron</a:t>
            </a:r>
            <a:r>
              <a:rPr lang="en-US" dirty="0">
                <a:solidFill>
                  <a:schemeClr val="bg1">
                    <a:lumMod val="85000"/>
                  </a:schemeClr>
                </a:solidFill>
              </a:rPr>
              <a:t>: https://onderzoek.hbo-i.nl/index.php/</a:t>
            </a:r>
          </a:p>
          <a:p>
            <a:r>
              <a:rPr lang="en-US" dirty="0" err="1">
                <a:solidFill>
                  <a:schemeClr val="bg1">
                    <a:lumMod val="85000"/>
                  </a:schemeClr>
                </a:solidFill>
              </a:rPr>
              <a:t>Methoden_Toolkit_HBO-i</a:t>
            </a:r>
            <a:endParaRPr lang="en-US" dirty="0">
              <a:solidFill>
                <a:schemeClr val="bg1">
                  <a:lumMod val="85000"/>
                </a:schemeClr>
              </a:solidFill>
            </a:endParaRPr>
          </a:p>
        </p:txBody>
      </p:sp>
      <p:sp>
        <p:nvSpPr>
          <p:cNvPr id="8" name="Tijdelijke aanduiding voor inhoud 2">
            <a:extLst>
              <a:ext uri="{FF2B5EF4-FFF2-40B4-BE49-F238E27FC236}">
                <a16:creationId xmlns:a16="http://schemas.microsoft.com/office/drawing/2014/main" id="{16F1B992-B062-4727-BBB5-66DCAC97B3B7}"/>
              </a:ext>
            </a:extLst>
          </p:cNvPr>
          <p:cNvSpPr>
            <a:spLocks noGrp="1"/>
          </p:cNvSpPr>
          <p:nvPr>
            <p:ph idx="1"/>
          </p:nvPr>
        </p:nvSpPr>
        <p:spPr>
          <a:xfrm>
            <a:off x="7104759" y="1624547"/>
            <a:ext cx="4589936" cy="4199362"/>
          </a:xfrm>
        </p:spPr>
        <p:txBody>
          <a:bodyPr>
            <a:normAutofit/>
          </a:bodyPr>
          <a:lstStyle/>
          <a:p>
            <a:pPr marL="0" indent="0">
              <a:buNone/>
            </a:pPr>
            <a:endParaRPr lang="nl-NL" sz="2800" dirty="0"/>
          </a:p>
          <a:p>
            <a:pPr marL="0" indent="0">
              <a:buNone/>
            </a:pPr>
            <a:r>
              <a:rPr lang="nl-NL" sz="2800" dirty="0"/>
              <a:t>In een project gebruik je eigenlijk altijd een combinatie van methoden, en doorloopt vaak een pad. </a:t>
            </a:r>
          </a:p>
          <a:p>
            <a:pPr marL="0" indent="0">
              <a:buNone/>
            </a:pPr>
            <a:endParaRPr lang="nl-NL" dirty="0"/>
          </a:p>
          <a:p>
            <a:pPr marL="0" indent="0">
              <a:buNone/>
            </a:pPr>
            <a:r>
              <a:rPr lang="nl-NL" sz="2800" dirty="0"/>
              <a:t>Soms meerdere.</a:t>
            </a:r>
          </a:p>
        </p:txBody>
      </p:sp>
      <p:sp>
        <p:nvSpPr>
          <p:cNvPr id="2" name="Rectangle 1">
            <a:extLst>
              <a:ext uri="{FF2B5EF4-FFF2-40B4-BE49-F238E27FC236}">
                <a16:creationId xmlns:a16="http://schemas.microsoft.com/office/drawing/2014/main" id="{C57AD285-5AB1-4E45-803C-92B6FCAB0042}"/>
              </a:ext>
            </a:extLst>
          </p:cNvPr>
          <p:cNvSpPr/>
          <p:nvPr/>
        </p:nvSpPr>
        <p:spPr>
          <a:xfrm>
            <a:off x="3212058" y="197874"/>
            <a:ext cx="35871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2312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F26EF-9E88-7E9A-3198-2A327AD898D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F5A920D-3637-9AFA-DF35-7DB204D11D01}"/>
              </a:ext>
            </a:extLst>
          </p:cNvPr>
          <p:cNvSpPr txBox="1">
            <a:spLocks/>
          </p:cNvSpPr>
          <p:nvPr/>
        </p:nvSpPr>
        <p:spPr>
          <a:xfrm>
            <a:off x="-910281" y="-177111"/>
            <a:ext cx="4411361" cy="1528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rade Gothic Inline" panose="020F0502020204030204" pitchFamily="34" charset="0"/>
              </a:rPr>
              <a:t>Deep</a:t>
            </a:r>
          </a:p>
        </p:txBody>
      </p:sp>
      <p:sp>
        <p:nvSpPr>
          <p:cNvPr id="9" name="Title 1">
            <a:extLst>
              <a:ext uri="{FF2B5EF4-FFF2-40B4-BE49-F238E27FC236}">
                <a16:creationId xmlns:a16="http://schemas.microsoft.com/office/drawing/2014/main" id="{417EABDF-959F-986C-ED91-42B560288701}"/>
              </a:ext>
            </a:extLst>
          </p:cNvPr>
          <p:cNvSpPr txBox="1">
            <a:spLocks/>
          </p:cNvSpPr>
          <p:nvPr/>
        </p:nvSpPr>
        <p:spPr>
          <a:xfrm>
            <a:off x="2040923" y="-177112"/>
            <a:ext cx="3282777" cy="1528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rade Gothic Inline" panose="020F0502020204030204" pitchFamily="34" charset="0"/>
              </a:rPr>
              <a:t>Dive</a:t>
            </a:r>
          </a:p>
        </p:txBody>
      </p:sp>
      <p:sp>
        <p:nvSpPr>
          <p:cNvPr id="10" name="Title 1">
            <a:extLst>
              <a:ext uri="{FF2B5EF4-FFF2-40B4-BE49-F238E27FC236}">
                <a16:creationId xmlns:a16="http://schemas.microsoft.com/office/drawing/2014/main" id="{8D69540D-3A0B-B25B-B5B9-78C8DFD86DC4}"/>
              </a:ext>
            </a:extLst>
          </p:cNvPr>
          <p:cNvSpPr txBox="1">
            <a:spLocks/>
          </p:cNvSpPr>
          <p:nvPr/>
        </p:nvSpPr>
        <p:spPr>
          <a:xfrm>
            <a:off x="4378410" y="-98853"/>
            <a:ext cx="2335425"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rade Gothic Inline" panose="020F0502020204030204" pitchFamily="34" charset="0"/>
              </a:rPr>
              <a:t>s4</a:t>
            </a:r>
          </a:p>
        </p:txBody>
      </p:sp>
      <p:sp>
        <p:nvSpPr>
          <p:cNvPr id="2" name="TextBox 1">
            <a:extLst>
              <a:ext uri="{FF2B5EF4-FFF2-40B4-BE49-F238E27FC236}">
                <a16:creationId xmlns:a16="http://schemas.microsoft.com/office/drawing/2014/main" id="{22D4AB3E-5EEE-8520-2D1F-AB89AE34C02C}"/>
              </a:ext>
            </a:extLst>
          </p:cNvPr>
          <p:cNvSpPr txBox="1"/>
          <p:nvPr/>
        </p:nvSpPr>
        <p:spPr>
          <a:xfrm>
            <a:off x="1295399" y="1927654"/>
            <a:ext cx="8717771" cy="3418756"/>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sz="2800" b="1" dirty="0" err="1"/>
              <a:t>Jullie</a:t>
            </a:r>
            <a:r>
              <a:rPr lang="en-US" sz="2800" dirty="0"/>
              <a:t> </a:t>
            </a:r>
            <a:r>
              <a:rPr lang="en-US" sz="2800" dirty="0" err="1"/>
              <a:t>voeren</a:t>
            </a:r>
            <a:r>
              <a:rPr lang="en-US" sz="2800" dirty="0"/>
              <a:t> </a:t>
            </a:r>
            <a:r>
              <a:rPr lang="en-US" sz="2800" b="1" dirty="0" err="1"/>
              <a:t>individueel</a:t>
            </a:r>
            <a:r>
              <a:rPr lang="en-US" sz="2800" dirty="0"/>
              <a:t> </a:t>
            </a:r>
            <a:r>
              <a:rPr lang="en-US" sz="2800" dirty="0" err="1"/>
              <a:t>een</a:t>
            </a:r>
            <a:r>
              <a:rPr lang="en-US" sz="2800" dirty="0"/>
              <a:t> “</a:t>
            </a:r>
            <a:r>
              <a:rPr lang="en-US" sz="2800" b="1" dirty="0" err="1"/>
              <a:t>diepgaand</a:t>
            </a:r>
            <a:r>
              <a:rPr lang="en-US" sz="2800" dirty="0"/>
              <a:t>” </a:t>
            </a:r>
            <a:r>
              <a:rPr lang="en-US" sz="2800" dirty="0" err="1"/>
              <a:t>onderzoek</a:t>
            </a:r>
            <a:r>
              <a:rPr lang="en-US" sz="2800" dirty="0"/>
              <a:t> uit</a:t>
            </a:r>
          </a:p>
          <a:p>
            <a:pPr marL="285750" indent="-285750">
              <a:lnSpc>
                <a:spcPct val="200000"/>
              </a:lnSpc>
              <a:buFont typeface="Arial" panose="020B0604020202020204" pitchFamily="34" charset="0"/>
              <a:buChar char="•"/>
            </a:pPr>
            <a:r>
              <a:rPr lang="en-US" sz="2800" dirty="0" err="1"/>
              <a:t>Onderwerp</a:t>
            </a:r>
            <a:r>
              <a:rPr lang="en-US" sz="2800" dirty="0"/>
              <a:t> </a:t>
            </a:r>
            <a:r>
              <a:rPr lang="en-US" sz="2800" dirty="0" err="1"/>
              <a:t>vrij</a:t>
            </a:r>
            <a:r>
              <a:rPr lang="en-US" sz="2800" dirty="0"/>
              <a:t> </a:t>
            </a:r>
            <a:r>
              <a:rPr lang="en-US" sz="2800" dirty="0" err="1"/>
              <a:t>te</a:t>
            </a:r>
            <a:r>
              <a:rPr lang="en-US" sz="2800" dirty="0"/>
              <a:t> </a:t>
            </a:r>
            <a:r>
              <a:rPr lang="en-US" sz="2800" dirty="0" err="1"/>
              <a:t>kiezen</a:t>
            </a:r>
            <a:r>
              <a:rPr lang="en-US" sz="2800" dirty="0"/>
              <a:t>, maar </a:t>
            </a:r>
            <a:r>
              <a:rPr lang="en-US" sz="2800" dirty="0" err="1"/>
              <a:t>wel</a:t>
            </a:r>
            <a:r>
              <a:rPr lang="en-US" sz="2800" dirty="0"/>
              <a:t> in de </a:t>
            </a:r>
            <a:r>
              <a:rPr lang="en-US" sz="2800" b="1" dirty="0"/>
              <a:t>context </a:t>
            </a:r>
            <a:r>
              <a:rPr lang="en-US" sz="2800" dirty="0"/>
              <a:t>van </a:t>
            </a:r>
            <a:r>
              <a:rPr lang="en-US" sz="2800" b="1" dirty="0"/>
              <a:t>TI</a:t>
            </a:r>
          </a:p>
          <a:p>
            <a:pPr marL="285750" indent="-285750">
              <a:lnSpc>
                <a:spcPct val="200000"/>
              </a:lnSpc>
              <a:buFont typeface="Arial" panose="020B0604020202020204" pitchFamily="34" charset="0"/>
              <a:buChar char="•"/>
            </a:pPr>
            <a:r>
              <a:rPr lang="en-US" sz="2800" dirty="0"/>
              <a:t>Je </a:t>
            </a:r>
            <a:r>
              <a:rPr lang="en-US" sz="2800" dirty="0" err="1"/>
              <a:t>geeft</a:t>
            </a:r>
            <a:r>
              <a:rPr lang="en-US" sz="2800" dirty="0"/>
              <a:t> </a:t>
            </a:r>
            <a:r>
              <a:rPr lang="en-US" sz="2800" dirty="0" err="1"/>
              <a:t>een</a:t>
            </a:r>
            <a:r>
              <a:rPr lang="en-US" sz="2800" dirty="0"/>
              <a:t> </a:t>
            </a:r>
            <a:r>
              <a:rPr lang="en-US" sz="2800" dirty="0" err="1"/>
              <a:t>presentatie</a:t>
            </a:r>
            <a:r>
              <a:rPr lang="en-US" sz="2800" dirty="0"/>
              <a:t> van </a:t>
            </a:r>
            <a:r>
              <a:rPr lang="en-US" sz="2800" b="1" dirty="0" err="1"/>
              <a:t>maximaal</a:t>
            </a:r>
            <a:r>
              <a:rPr lang="en-US" sz="2800" dirty="0"/>
              <a:t> 10 </a:t>
            </a:r>
            <a:r>
              <a:rPr lang="en-US" sz="2800" dirty="0" err="1"/>
              <a:t>minuten</a:t>
            </a:r>
            <a:endParaRPr lang="en-US" sz="2800" dirty="0"/>
          </a:p>
          <a:p>
            <a:pPr marL="285750" indent="-285750">
              <a:lnSpc>
                <a:spcPct val="200000"/>
              </a:lnSpc>
              <a:buFont typeface="Arial" panose="020B0604020202020204" pitchFamily="34" charset="0"/>
              <a:buChar char="•"/>
            </a:pPr>
            <a:r>
              <a:rPr lang="en-US" sz="2800" dirty="0"/>
              <a:t>Je </a:t>
            </a:r>
            <a:r>
              <a:rPr lang="en-US" sz="2800" dirty="0" err="1"/>
              <a:t>gebruikt</a:t>
            </a:r>
            <a:r>
              <a:rPr lang="en-US" sz="2800" dirty="0"/>
              <a:t> </a:t>
            </a:r>
            <a:r>
              <a:rPr lang="en-US" sz="2800" b="1" dirty="0" err="1"/>
              <a:t>onderzoeksmethodieken</a:t>
            </a:r>
            <a:endParaRPr lang="nl-NL" sz="2800" dirty="0"/>
          </a:p>
        </p:txBody>
      </p:sp>
    </p:spTree>
    <p:extLst>
      <p:ext uri="{BB962C8B-B14F-4D97-AF65-F5344CB8AC3E}">
        <p14:creationId xmlns:p14="http://schemas.microsoft.com/office/powerpoint/2010/main" val="894149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45EA11-0E10-4D73-A7C4-34C9F33506A1}"/>
              </a:ext>
            </a:extLst>
          </p:cNvPr>
          <p:cNvPicPr>
            <a:picLocks noChangeAspect="1"/>
          </p:cNvPicPr>
          <p:nvPr/>
        </p:nvPicPr>
        <p:blipFill>
          <a:blip r:embed="rId3"/>
          <a:stretch>
            <a:fillRect/>
          </a:stretch>
        </p:blipFill>
        <p:spPr>
          <a:xfrm>
            <a:off x="7006366" y="1189038"/>
            <a:ext cx="5100062" cy="4895850"/>
          </a:xfrm>
          <a:prstGeom prst="rect">
            <a:avLst/>
          </a:prstGeom>
        </p:spPr>
      </p:pic>
      <p:sp>
        <p:nvSpPr>
          <p:cNvPr id="2" name="Title 1">
            <a:extLst>
              <a:ext uri="{FF2B5EF4-FFF2-40B4-BE49-F238E27FC236}">
                <a16:creationId xmlns:a16="http://schemas.microsoft.com/office/drawing/2014/main" id="{3FFFD0FD-8836-46E1-8425-DCEE020F73AB}"/>
              </a:ext>
            </a:extLst>
          </p:cNvPr>
          <p:cNvSpPr>
            <a:spLocks noGrp="1"/>
          </p:cNvSpPr>
          <p:nvPr>
            <p:ph type="title"/>
          </p:nvPr>
        </p:nvSpPr>
        <p:spPr>
          <a:xfrm>
            <a:off x="1117600" y="111820"/>
            <a:ext cx="8229600" cy="1077218"/>
          </a:xfrm>
        </p:spPr>
        <p:txBody>
          <a:bodyPr>
            <a:normAutofit fontScale="90000"/>
          </a:bodyPr>
          <a:lstStyle/>
          <a:p>
            <a:r>
              <a:rPr lang="nl-NL" dirty="0"/>
              <a:t>Standaard patronen: </a:t>
            </a:r>
            <a:r>
              <a:rPr lang="nl-NL" dirty="0" err="1"/>
              <a:t>Validated</a:t>
            </a:r>
            <a:r>
              <a:rPr lang="nl-NL" dirty="0"/>
              <a:t> Solution</a:t>
            </a:r>
          </a:p>
        </p:txBody>
      </p:sp>
      <p:sp>
        <p:nvSpPr>
          <p:cNvPr id="3" name="Content Placeholder 2">
            <a:extLst>
              <a:ext uri="{FF2B5EF4-FFF2-40B4-BE49-F238E27FC236}">
                <a16:creationId xmlns:a16="http://schemas.microsoft.com/office/drawing/2014/main" id="{67D3ACDE-963D-4225-A960-CBEC25DF0433}"/>
              </a:ext>
            </a:extLst>
          </p:cNvPr>
          <p:cNvSpPr>
            <a:spLocks noGrp="1"/>
          </p:cNvSpPr>
          <p:nvPr>
            <p:ph idx="1"/>
          </p:nvPr>
        </p:nvSpPr>
        <p:spPr>
          <a:xfrm>
            <a:off x="1016001" y="1762126"/>
            <a:ext cx="6507544" cy="3416320"/>
          </a:xfrm>
        </p:spPr>
        <p:txBody>
          <a:bodyPr/>
          <a:lstStyle/>
          <a:p>
            <a:r>
              <a:rPr lang="nl-NL" dirty="0"/>
              <a:t>Bepalen van probleem en oplossing in beschikbaar werk</a:t>
            </a:r>
          </a:p>
          <a:p>
            <a:pPr lvl="1"/>
            <a:r>
              <a:rPr lang="nl-NL" dirty="0"/>
              <a:t>Wat zegt de wetenschap hierover?</a:t>
            </a:r>
          </a:p>
          <a:p>
            <a:r>
              <a:rPr lang="nl-NL" dirty="0"/>
              <a:t>Maken van interventie/oplossing</a:t>
            </a:r>
          </a:p>
          <a:p>
            <a:r>
              <a:rPr lang="nl-NL" dirty="0"/>
              <a:t>Testen/toetsen oplossing in applicatiecontext</a:t>
            </a:r>
          </a:p>
          <a:p>
            <a:pPr lvl="1"/>
            <a:r>
              <a:rPr lang="nl-NL" dirty="0"/>
              <a:t>Werkt het ook in de praktijk?</a:t>
            </a:r>
          </a:p>
        </p:txBody>
      </p:sp>
      <p:sp>
        <p:nvSpPr>
          <p:cNvPr id="5" name="Slide Number Placeholder 4">
            <a:extLst>
              <a:ext uri="{FF2B5EF4-FFF2-40B4-BE49-F238E27FC236}">
                <a16:creationId xmlns:a16="http://schemas.microsoft.com/office/drawing/2014/main" id="{D481589F-4106-4FEC-9073-F5FD6A9525D2}"/>
              </a:ext>
            </a:extLst>
          </p:cNvPr>
          <p:cNvSpPr>
            <a:spLocks noGrp="1"/>
          </p:cNvSpPr>
          <p:nvPr>
            <p:ph type="sldNum" sz="quarter" idx="11"/>
          </p:nvPr>
        </p:nvSpPr>
        <p:spPr/>
        <p:txBody>
          <a:bodyPr/>
          <a:lstStyle/>
          <a:p>
            <a:fld id="{BEB6B32B-B6CE-4EE7-AB54-DD52A228A0F0}" type="slidenum">
              <a:rPr lang="nl-NL" smtClean="0"/>
              <a:t>20</a:t>
            </a:fld>
            <a:endParaRPr lang="nl-NL"/>
          </a:p>
        </p:txBody>
      </p:sp>
      <p:sp>
        <p:nvSpPr>
          <p:cNvPr id="6" name="Footer Placeholder 5">
            <a:extLst>
              <a:ext uri="{FF2B5EF4-FFF2-40B4-BE49-F238E27FC236}">
                <a16:creationId xmlns:a16="http://schemas.microsoft.com/office/drawing/2014/main" id="{4A9F500F-1591-45E5-A37A-C33248D8811D}"/>
              </a:ext>
            </a:extLst>
          </p:cNvPr>
          <p:cNvSpPr>
            <a:spLocks noGrp="1"/>
          </p:cNvSpPr>
          <p:nvPr>
            <p:ph type="ftr" sz="quarter" idx="12"/>
          </p:nvPr>
        </p:nvSpPr>
        <p:spPr/>
        <p:txBody>
          <a:bodyPr/>
          <a:lstStyle/>
          <a:p>
            <a:r>
              <a:rPr lang="nl-NL"/>
              <a:t>TICT-VKRSM: Research Semester Methodology</a:t>
            </a:r>
          </a:p>
        </p:txBody>
      </p:sp>
      <p:sp>
        <p:nvSpPr>
          <p:cNvPr id="8" name="TextBox 7">
            <a:extLst>
              <a:ext uri="{FF2B5EF4-FFF2-40B4-BE49-F238E27FC236}">
                <a16:creationId xmlns:a16="http://schemas.microsoft.com/office/drawing/2014/main" id="{FDAC9FF0-FF8D-40C4-8427-ECEE8821972D}"/>
              </a:ext>
            </a:extLst>
          </p:cNvPr>
          <p:cNvSpPr txBox="1"/>
          <p:nvPr/>
        </p:nvSpPr>
        <p:spPr>
          <a:xfrm>
            <a:off x="7791450" y="6248400"/>
            <a:ext cx="3143250" cy="307777"/>
          </a:xfrm>
          <a:prstGeom prst="rect">
            <a:avLst/>
          </a:prstGeom>
          <a:noFill/>
        </p:spPr>
        <p:txBody>
          <a:bodyPr wrap="square" rtlCol="0">
            <a:spAutoFit/>
          </a:bodyPr>
          <a:lstStyle/>
          <a:p>
            <a:r>
              <a:rPr lang="nl-NL" dirty="0"/>
              <a:t>(van Turnhout et al., 2015)</a:t>
            </a:r>
          </a:p>
        </p:txBody>
      </p:sp>
    </p:spTree>
    <p:extLst>
      <p:ext uri="{BB962C8B-B14F-4D97-AF65-F5344CB8AC3E}">
        <p14:creationId xmlns:p14="http://schemas.microsoft.com/office/powerpoint/2010/main" val="3318624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3662A1-4EDF-4A5E-B678-0047351BEB00}"/>
              </a:ext>
            </a:extLst>
          </p:cNvPr>
          <p:cNvSpPr>
            <a:spLocks noGrp="1"/>
          </p:cNvSpPr>
          <p:nvPr>
            <p:ph idx="1"/>
          </p:nvPr>
        </p:nvSpPr>
        <p:spPr/>
        <p:txBody>
          <a:bodyPr/>
          <a:lstStyle/>
          <a:p>
            <a:endParaRPr lang="nl-NL"/>
          </a:p>
        </p:txBody>
      </p:sp>
      <p:pic>
        <p:nvPicPr>
          <p:cNvPr id="5" name="Picture 4">
            <a:extLst>
              <a:ext uri="{FF2B5EF4-FFF2-40B4-BE49-F238E27FC236}">
                <a16:creationId xmlns:a16="http://schemas.microsoft.com/office/drawing/2014/main" id="{ADA2836B-93B2-41C3-A555-A37CE1C01FFF}"/>
              </a:ext>
            </a:extLst>
          </p:cNvPr>
          <p:cNvPicPr>
            <a:picLocks noChangeAspect="1"/>
          </p:cNvPicPr>
          <p:nvPr/>
        </p:nvPicPr>
        <p:blipFill rotWithShape="1">
          <a:blip r:embed="rId2"/>
          <a:srcRect l="15203" t="20721" r="2398" b="8287"/>
          <a:stretch/>
        </p:blipFill>
        <p:spPr>
          <a:xfrm>
            <a:off x="309787" y="1125537"/>
            <a:ext cx="11340576" cy="5495926"/>
          </a:xfrm>
          <a:prstGeom prst="rect">
            <a:avLst/>
          </a:prstGeom>
        </p:spPr>
      </p:pic>
      <p:sp>
        <p:nvSpPr>
          <p:cNvPr id="4" name="TextBox 3">
            <a:extLst>
              <a:ext uri="{FF2B5EF4-FFF2-40B4-BE49-F238E27FC236}">
                <a16:creationId xmlns:a16="http://schemas.microsoft.com/office/drawing/2014/main" id="{514EA7DD-4F79-4B8D-8C46-BCD8C05481AB}"/>
              </a:ext>
            </a:extLst>
          </p:cNvPr>
          <p:cNvSpPr txBox="1"/>
          <p:nvPr/>
        </p:nvSpPr>
        <p:spPr>
          <a:xfrm>
            <a:off x="309787" y="419427"/>
            <a:ext cx="9575182" cy="523220"/>
          </a:xfrm>
          <a:prstGeom prst="rect">
            <a:avLst/>
          </a:prstGeom>
          <a:noFill/>
        </p:spPr>
        <p:txBody>
          <a:bodyPr wrap="square" rtlCol="0">
            <a:spAutoFit/>
          </a:bodyPr>
          <a:lstStyle/>
          <a:p>
            <a:r>
              <a:rPr lang="nl-NL" sz="2800" dirty="0"/>
              <a:t>Kijk eens rond op </a:t>
            </a:r>
            <a:r>
              <a:rPr lang="nl-NL" sz="2800" dirty="0">
                <a:hlinkClick r:id="rId3"/>
              </a:rPr>
              <a:t>https://ictresearchmethods.nl/</a:t>
            </a:r>
            <a:r>
              <a:rPr lang="nl-NL" sz="2800" dirty="0"/>
              <a:t> ter inspiratie!</a:t>
            </a:r>
          </a:p>
        </p:txBody>
      </p:sp>
    </p:spTree>
    <p:extLst>
      <p:ext uri="{BB962C8B-B14F-4D97-AF65-F5344CB8AC3E}">
        <p14:creationId xmlns:p14="http://schemas.microsoft.com/office/powerpoint/2010/main" val="62228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CA30F-E530-8A2B-14A6-F32451240DB6}"/>
              </a:ext>
            </a:extLst>
          </p:cNvPr>
          <p:cNvSpPr>
            <a:spLocks noGrp="1"/>
          </p:cNvSpPr>
          <p:nvPr>
            <p:ph type="title"/>
          </p:nvPr>
        </p:nvSpPr>
        <p:spPr>
          <a:xfrm>
            <a:off x="838200" y="585216"/>
            <a:ext cx="10515600" cy="1325563"/>
          </a:xfrm>
        </p:spPr>
        <p:txBody>
          <a:bodyPr>
            <a:normAutofit/>
          </a:bodyPr>
          <a:lstStyle/>
          <a:p>
            <a:r>
              <a:rPr lang="en-GB">
                <a:solidFill>
                  <a:schemeClr val="bg1"/>
                </a:solidFill>
              </a:rPr>
              <a:t>References</a:t>
            </a:r>
            <a:endParaRPr lang="nl-NL" dirty="0">
              <a:solidFill>
                <a:schemeClr val="bg1"/>
              </a:solidFill>
            </a:endParaRPr>
          </a:p>
        </p:txBody>
      </p:sp>
      <p:pic>
        <p:nvPicPr>
          <p:cNvPr id="5122" name="Picture 2" descr="What does it mean to 'do your research'? - Quora">
            <a:extLst>
              <a:ext uri="{FF2B5EF4-FFF2-40B4-BE49-F238E27FC236}">
                <a16:creationId xmlns:a16="http://schemas.microsoft.com/office/drawing/2014/main" id="{8AE7C0D7-5DB4-0C59-B32F-221C4208A2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 r="3691" b="3"/>
          <a:stretch/>
        </p:blipFill>
        <p:spPr bwMode="auto">
          <a:xfrm>
            <a:off x="841248" y="2516777"/>
            <a:ext cx="6236208" cy="366018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8992E48-4D19-D529-CC14-9EF9CAA2F719}"/>
              </a:ext>
            </a:extLst>
          </p:cNvPr>
          <p:cNvSpPr>
            <a:spLocks noGrp="1"/>
          </p:cNvSpPr>
          <p:nvPr>
            <p:ph idx="1"/>
          </p:nvPr>
        </p:nvSpPr>
        <p:spPr>
          <a:xfrm>
            <a:off x="7918704" y="2824214"/>
            <a:ext cx="3803904" cy="3660185"/>
          </a:xfrm>
        </p:spPr>
        <p:txBody>
          <a:bodyPr anchor="ctr">
            <a:normAutofit/>
          </a:bodyPr>
          <a:lstStyle/>
          <a:p>
            <a:r>
              <a:rPr lang="en-GB" sz="2200" dirty="0" err="1"/>
              <a:t>Kennis</a:t>
            </a:r>
            <a:r>
              <a:rPr lang="en-GB" sz="2200" dirty="0"/>
              <a:t> van </a:t>
            </a:r>
            <a:r>
              <a:rPr lang="en-GB" sz="2200" dirty="0" err="1"/>
              <a:t>andere</a:t>
            </a:r>
            <a:r>
              <a:rPr lang="en-GB" sz="2200" dirty="0"/>
              <a:t> </a:t>
            </a:r>
            <a:r>
              <a:rPr lang="en-GB" sz="2200" dirty="0" err="1"/>
              <a:t>gebruiken</a:t>
            </a:r>
            <a:endParaRPr lang="en-GB" sz="2200" dirty="0"/>
          </a:p>
          <a:p>
            <a:r>
              <a:rPr lang="en-GB" sz="2200" dirty="0" err="1"/>
              <a:t>Nieuws</a:t>
            </a:r>
            <a:r>
              <a:rPr lang="en-GB" sz="2200" dirty="0"/>
              <a:t> </a:t>
            </a:r>
            <a:r>
              <a:rPr lang="en-GB" sz="2200" dirty="0" err="1"/>
              <a:t>artikelen</a:t>
            </a:r>
            <a:r>
              <a:rPr lang="en-GB" sz="2200" dirty="0"/>
              <a:t>, papers, </a:t>
            </a:r>
            <a:r>
              <a:rPr lang="en-GB" sz="2200" dirty="0" err="1"/>
              <a:t>boek</a:t>
            </a:r>
            <a:r>
              <a:rPr lang="en-GB" sz="2200" dirty="0"/>
              <a:t>, of site</a:t>
            </a:r>
          </a:p>
          <a:p>
            <a:r>
              <a:rPr lang="en-GB" sz="2200" dirty="0" err="1"/>
              <a:t>Niet</a:t>
            </a:r>
            <a:r>
              <a:rPr lang="en-GB" sz="2200" dirty="0"/>
              <a:t> </a:t>
            </a:r>
            <a:r>
              <a:rPr lang="en-GB" sz="2200" dirty="0" err="1"/>
              <a:t>zomaar</a:t>
            </a:r>
            <a:r>
              <a:rPr lang="en-GB" sz="2200" dirty="0"/>
              <a:t> </a:t>
            </a:r>
            <a:r>
              <a:rPr lang="en-GB" sz="2200" dirty="0" err="1"/>
              <a:t>alles</a:t>
            </a:r>
            <a:r>
              <a:rPr lang="en-GB" sz="2200" dirty="0"/>
              <a:t> </a:t>
            </a:r>
            <a:r>
              <a:rPr lang="en-GB" sz="2200" dirty="0" err="1"/>
              <a:t>klakeloos</a:t>
            </a:r>
            <a:r>
              <a:rPr lang="en-GB" sz="2200" dirty="0"/>
              <a:t> </a:t>
            </a:r>
            <a:r>
              <a:rPr lang="en-GB" sz="2200" dirty="0" err="1"/>
              <a:t>gebruiken</a:t>
            </a:r>
            <a:r>
              <a:rPr lang="en-GB" sz="2200" dirty="0"/>
              <a:t> (</a:t>
            </a:r>
            <a:r>
              <a:rPr lang="en-GB" sz="2200" dirty="0" err="1"/>
              <a:t>nederlandse</a:t>
            </a:r>
            <a:r>
              <a:rPr lang="en-GB" sz="2200" dirty="0"/>
              <a:t> wiki)</a:t>
            </a:r>
          </a:p>
          <a:p>
            <a:r>
              <a:rPr lang="en-GB" sz="2200" dirty="0" err="1"/>
              <a:t>Niet</a:t>
            </a:r>
            <a:r>
              <a:rPr lang="en-GB" sz="2200" dirty="0"/>
              <a:t> van </a:t>
            </a:r>
            <a:r>
              <a:rPr lang="en-GB" sz="2200" dirty="0" err="1"/>
              <a:t>partijdige</a:t>
            </a:r>
            <a:r>
              <a:rPr lang="en-GB" sz="2200" dirty="0"/>
              <a:t> </a:t>
            </a:r>
            <a:r>
              <a:rPr lang="en-GB" sz="2200" dirty="0" err="1"/>
              <a:t>bronnen</a:t>
            </a:r>
            <a:endParaRPr lang="en-GB" sz="2200" dirty="0"/>
          </a:p>
          <a:p>
            <a:pPr lvl="1"/>
            <a:r>
              <a:rPr lang="en-GB" sz="1800" dirty="0" err="1"/>
              <a:t>Niet</a:t>
            </a:r>
            <a:r>
              <a:rPr lang="en-GB" sz="1800" dirty="0"/>
              <a:t> </a:t>
            </a:r>
            <a:r>
              <a:rPr lang="en-GB" sz="1800" dirty="0" err="1"/>
              <a:t>aan</a:t>
            </a:r>
            <a:r>
              <a:rPr lang="en-GB" sz="1800" dirty="0"/>
              <a:t> McDonalds </a:t>
            </a:r>
            <a:r>
              <a:rPr lang="en-GB" sz="1800" dirty="0" err="1"/>
              <a:t>vragen</a:t>
            </a:r>
            <a:r>
              <a:rPr lang="en-GB" sz="1800" dirty="0"/>
              <a:t> </a:t>
            </a:r>
            <a:r>
              <a:rPr lang="en-GB" sz="1800" dirty="0" err="1"/>
              <a:t>waarom</a:t>
            </a:r>
            <a:r>
              <a:rPr lang="en-GB" sz="1800" dirty="0"/>
              <a:t> hamburgers </a:t>
            </a:r>
            <a:r>
              <a:rPr lang="en-GB" sz="1800" dirty="0" err="1"/>
              <a:t>ongezond</a:t>
            </a:r>
            <a:r>
              <a:rPr lang="en-GB" sz="1800" dirty="0"/>
              <a:t> </a:t>
            </a:r>
            <a:r>
              <a:rPr lang="en-GB" sz="1800" dirty="0" err="1"/>
              <a:t>zijn</a:t>
            </a:r>
            <a:endParaRPr lang="nl-NL" sz="1800" dirty="0"/>
          </a:p>
        </p:txBody>
      </p:sp>
    </p:spTree>
    <p:extLst>
      <p:ext uri="{BB962C8B-B14F-4D97-AF65-F5344CB8AC3E}">
        <p14:creationId xmlns:p14="http://schemas.microsoft.com/office/powerpoint/2010/main" val="2636094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0D208-44E3-7DDE-6FA8-E5EA84E2F9E9}"/>
              </a:ext>
            </a:extLst>
          </p:cNvPr>
          <p:cNvSpPr>
            <a:spLocks noGrp="1"/>
          </p:cNvSpPr>
          <p:nvPr>
            <p:ph type="title"/>
          </p:nvPr>
        </p:nvSpPr>
        <p:spPr>
          <a:xfrm>
            <a:off x="640080" y="325369"/>
            <a:ext cx="4368602" cy="1956841"/>
          </a:xfrm>
        </p:spPr>
        <p:txBody>
          <a:bodyPr anchor="b">
            <a:normAutofit/>
          </a:bodyPr>
          <a:lstStyle/>
          <a:p>
            <a:r>
              <a:rPr lang="en-GB" sz="5000"/>
              <a:t>Lezen van Research papers</a:t>
            </a:r>
            <a:endParaRPr lang="nl-NL" sz="5000"/>
          </a:p>
        </p:txBody>
      </p:sp>
      <p:sp>
        <p:nvSpPr>
          <p:cNvPr id="615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B53822-9C5B-CF7F-89C4-B14998B071CE}"/>
              </a:ext>
            </a:extLst>
          </p:cNvPr>
          <p:cNvSpPr>
            <a:spLocks noGrp="1"/>
          </p:cNvSpPr>
          <p:nvPr>
            <p:ph idx="1"/>
          </p:nvPr>
        </p:nvSpPr>
        <p:spPr>
          <a:xfrm>
            <a:off x="640080" y="2872899"/>
            <a:ext cx="4243589" cy="3320668"/>
          </a:xfrm>
        </p:spPr>
        <p:txBody>
          <a:bodyPr>
            <a:normAutofit/>
          </a:bodyPr>
          <a:lstStyle/>
          <a:p>
            <a:r>
              <a:rPr lang="en-GB" sz="2200" dirty="0"/>
              <a:t>Research papers = </a:t>
            </a:r>
            <a:r>
              <a:rPr lang="en-GB" sz="2200" dirty="0" err="1"/>
              <a:t>goede</a:t>
            </a:r>
            <a:r>
              <a:rPr lang="en-GB" sz="2200" dirty="0"/>
              <a:t> </a:t>
            </a:r>
            <a:r>
              <a:rPr lang="en-GB" sz="2200" dirty="0" err="1"/>
              <a:t>bron</a:t>
            </a:r>
            <a:endParaRPr lang="en-GB" sz="2200" dirty="0"/>
          </a:p>
          <a:p>
            <a:r>
              <a:rPr lang="en-GB" sz="2200" dirty="0" err="1"/>
              <a:t>Lastig</a:t>
            </a:r>
            <a:r>
              <a:rPr lang="en-GB" sz="2200" dirty="0"/>
              <a:t> om </a:t>
            </a:r>
            <a:r>
              <a:rPr lang="en-GB" sz="2200" dirty="0" err="1"/>
              <a:t>te</a:t>
            </a:r>
            <a:r>
              <a:rPr lang="en-GB" sz="2200" dirty="0"/>
              <a:t> </a:t>
            </a:r>
            <a:r>
              <a:rPr lang="en-GB" sz="2200" dirty="0" err="1"/>
              <a:t>lezen</a:t>
            </a:r>
            <a:endParaRPr lang="en-GB" sz="2200" dirty="0"/>
          </a:p>
          <a:p>
            <a:r>
              <a:rPr lang="en-GB" sz="2200" dirty="0"/>
              <a:t>Hoe lees je ze?</a:t>
            </a:r>
          </a:p>
          <a:p>
            <a:pPr lvl="1"/>
            <a:r>
              <a:rPr lang="en-GB" sz="2200" dirty="0"/>
              <a:t>Op canvas &gt; </a:t>
            </a:r>
            <a:r>
              <a:rPr lang="en-GB" sz="2200" dirty="0" err="1"/>
              <a:t>bestanden</a:t>
            </a:r>
            <a:r>
              <a:rPr lang="en-GB" sz="2200" dirty="0"/>
              <a:t> &gt; HowToReadPapers.pdf</a:t>
            </a:r>
          </a:p>
          <a:p>
            <a:r>
              <a:rPr lang="en-GB" sz="2200" dirty="0"/>
              <a:t>Hoe </a:t>
            </a:r>
            <a:r>
              <a:rPr lang="en-GB" sz="2200" dirty="0" err="1"/>
              <a:t>meer</a:t>
            </a:r>
            <a:r>
              <a:rPr lang="en-GB" sz="2200" dirty="0"/>
              <a:t> je </a:t>
            </a:r>
            <a:r>
              <a:rPr lang="en-GB" sz="2200" dirty="0" err="1"/>
              <a:t>leest</a:t>
            </a:r>
            <a:r>
              <a:rPr lang="en-GB" sz="2200" dirty="0"/>
              <a:t> </a:t>
            </a:r>
            <a:r>
              <a:rPr lang="en-GB" sz="2200" dirty="0" err="1"/>
              <a:t>en</a:t>
            </a:r>
            <a:r>
              <a:rPr lang="en-GB" sz="2200" dirty="0"/>
              <a:t> hoe </a:t>
            </a:r>
            <a:r>
              <a:rPr lang="en-GB" sz="2200" dirty="0" err="1"/>
              <a:t>meer</a:t>
            </a:r>
            <a:r>
              <a:rPr lang="en-GB" sz="2200" dirty="0"/>
              <a:t> references je </a:t>
            </a:r>
            <a:r>
              <a:rPr lang="en-GB" sz="2200" dirty="0" err="1"/>
              <a:t>hebt</a:t>
            </a:r>
            <a:r>
              <a:rPr lang="en-GB" sz="2200" dirty="0"/>
              <a:t>, Hoe </a:t>
            </a:r>
            <a:r>
              <a:rPr lang="en-GB" sz="2200" dirty="0" err="1"/>
              <a:t>vertrouwbaarder</a:t>
            </a:r>
            <a:r>
              <a:rPr lang="en-GB" sz="2200" dirty="0"/>
              <a:t> je </a:t>
            </a:r>
            <a:r>
              <a:rPr lang="en-GB" sz="2200" dirty="0" err="1"/>
              <a:t>onderzoek</a:t>
            </a:r>
            <a:r>
              <a:rPr lang="en-GB" sz="2200" dirty="0"/>
              <a:t> word.</a:t>
            </a:r>
          </a:p>
          <a:p>
            <a:endParaRPr lang="en-GB" sz="2200" dirty="0"/>
          </a:p>
          <a:p>
            <a:endParaRPr lang="nl-NL" sz="2200" dirty="0"/>
          </a:p>
        </p:txBody>
      </p:sp>
      <p:pic>
        <p:nvPicPr>
          <p:cNvPr id="6146" name="Picture 2" descr="How to Read Scientific Papers Quickly and Effectively">
            <a:extLst>
              <a:ext uri="{FF2B5EF4-FFF2-40B4-BE49-F238E27FC236}">
                <a16:creationId xmlns:a16="http://schemas.microsoft.com/office/drawing/2014/main" id="{F235176D-F6F1-24B9-7371-715033434C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26" r="2652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26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8E45C-21D4-7B41-28E7-519E76CBA202}"/>
              </a:ext>
            </a:extLst>
          </p:cNvPr>
          <p:cNvSpPr>
            <a:spLocks noGrp="1"/>
          </p:cNvSpPr>
          <p:nvPr>
            <p:ph type="title"/>
          </p:nvPr>
        </p:nvSpPr>
        <p:spPr/>
        <p:txBody>
          <a:bodyPr/>
          <a:lstStyle/>
          <a:p>
            <a:r>
              <a:rPr lang="en-GB" dirty="0" err="1"/>
              <a:t>Plekken</a:t>
            </a:r>
            <a:r>
              <a:rPr lang="en-GB" dirty="0"/>
              <a:t> </a:t>
            </a:r>
            <a:r>
              <a:rPr lang="en-GB" dirty="0" err="1"/>
              <a:t>voor</a:t>
            </a:r>
            <a:r>
              <a:rPr lang="en-GB" dirty="0"/>
              <a:t> Research Papers</a:t>
            </a:r>
            <a:endParaRPr lang="nl-NL" dirty="0"/>
          </a:p>
        </p:txBody>
      </p:sp>
      <p:sp>
        <p:nvSpPr>
          <p:cNvPr id="3" name="Content Placeholder 2">
            <a:extLst>
              <a:ext uri="{FF2B5EF4-FFF2-40B4-BE49-F238E27FC236}">
                <a16:creationId xmlns:a16="http://schemas.microsoft.com/office/drawing/2014/main" id="{551E19B7-9E77-7692-6DBD-15ED246055BA}"/>
              </a:ext>
            </a:extLst>
          </p:cNvPr>
          <p:cNvSpPr>
            <a:spLocks noGrp="1"/>
          </p:cNvSpPr>
          <p:nvPr>
            <p:ph idx="1"/>
          </p:nvPr>
        </p:nvSpPr>
        <p:spPr/>
        <p:txBody>
          <a:bodyPr/>
          <a:lstStyle/>
          <a:p>
            <a:pPr algn="l" rtl="0" fontAlgn="base">
              <a:buFont typeface="Arial" panose="020B0604020202020204" pitchFamily="34" charset="0"/>
              <a:buChar char="•"/>
            </a:pPr>
            <a:r>
              <a:rPr lang="nl-NL" b="0" i="0" u="none" strike="noStrike" dirty="0">
                <a:solidFill>
                  <a:srgbClr val="000000"/>
                </a:solidFill>
                <a:effectLst/>
                <a:latin typeface="Arial" panose="020B0604020202020204" pitchFamily="34" charset="0"/>
              </a:rPr>
              <a:t>Wetenschappelijke literatuur</a:t>
            </a:r>
            <a:r>
              <a:rPr lang="en-US" b="0" i="0" dirty="0">
                <a:solidFill>
                  <a:srgbClr val="000000"/>
                </a:solidFill>
                <a:effectLst/>
                <a:latin typeface="Arial" panose="020B0604020202020204" pitchFamily="34" charset="0"/>
              </a:rPr>
              <a:t>​</a:t>
            </a:r>
          </a:p>
          <a:p>
            <a:pPr lvl="1" fontAlgn="base"/>
            <a:r>
              <a:rPr lang="nl-NL" b="0" i="0" u="none" strike="noStrike" dirty="0">
                <a:solidFill>
                  <a:srgbClr val="000000"/>
                </a:solidFill>
                <a:effectLst/>
                <a:latin typeface="Arial" panose="020B0604020202020204" pitchFamily="34" charset="0"/>
              </a:rPr>
              <a:t>Google </a:t>
            </a:r>
            <a:r>
              <a:rPr lang="nl-NL" b="0" i="0" u="none" strike="noStrike" dirty="0" err="1">
                <a:solidFill>
                  <a:srgbClr val="000000"/>
                </a:solidFill>
                <a:effectLst/>
                <a:latin typeface="Arial" panose="020B0604020202020204" pitchFamily="34" charset="0"/>
              </a:rPr>
              <a:t>Scholar</a:t>
            </a:r>
            <a:r>
              <a:rPr lang="nl-NL" b="0" i="0" u="none" strike="noStrike" dirty="0">
                <a:solidFill>
                  <a:srgbClr val="000000"/>
                </a:solidFill>
                <a:effectLst/>
                <a:latin typeface="Arial" panose="020B0604020202020204" pitchFamily="34" charset="0"/>
              </a:rPr>
              <a:t> – </a:t>
            </a:r>
            <a:r>
              <a:rPr lang="nl-NL" b="0" i="0" u="sng" strike="noStrike" dirty="0">
                <a:solidFill>
                  <a:srgbClr val="380060"/>
                </a:solidFill>
                <a:effectLst/>
                <a:latin typeface="Arial" panose="020B0604020202020204" pitchFamily="34" charset="0"/>
                <a:hlinkClick r:id="rId3"/>
              </a:rPr>
              <a:t>http://scholar.google.com/</a:t>
            </a:r>
            <a:r>
              <a:rPr lang="nl-NL" b="0" i="0" dirty="0">
                <a:solidFill>
                  <a:srgbClr val="000000"/>
                </a:solidFill>
                <a:effectLst/>
                <a:latin typeface="Arial" panose="020B0604020202020204" pitchFamily="34" charset="0"/>
              </a:rPr>
              <a:t>​</a:t>
            </a:r>
          </a:p>
          <a:p>
            <a:pPr lvl="1" fontAlgn="base"/>
            <a:r>
              <a:rPr lang="nl-NL" b="0" i="0" u="none" strike="noStrike" dirty="0" err="1">
                <a:solidFill>
                  <a:srgbClr val="000000"/>
                </a:solidFill>
                <a:effectLst/>
                <a:latin typeface="Arial" panose="020B0604020202020204" pitchFamily="34" charset="0"/>
              </a:rPr>
              <a:t>Arxiv</a:t>
            </a:r>
            <a:r>
              <a:rPr lang="nl-NL" b="0" i="0" u="none" strike="noStrike" dirty="0">
                <a:solidFill>
                  <a:srgbClr val="000000"/>
                </a:solidFill>
                <a:effectLst/>
                <a:latin typeface="Arial" panose="020B0604020202020204" pitchFamily="34" charset="0"/>
              </a:rPr>
              <a:t> – </a:t>
            </a:r>
            <a:r>
              <a:rPr lang="nl-NL" b="0" i="0" u="sng" strike="noStrike" dirty="0">
                <a:solidFill>
                  <a:srgbClr val="380060"/>
                </a:solidFill>
                <a:effectLst/>
                <a:latin typeface="Arial" panose="020B0604020202020204" pitchFamily="34" charset="0"/>
                <a:hlinkClick r:id="rId4"/>
              </a:rPr>
              <a:t>http://arxiv.org/</a:t>
            </a:r>
            <a:r>
              <a:rPr lang="nl-NL" b="0" i="0" dirty="0">
                <a:solidFill>
                  <a:srgbClr val="000000"/>
                </a:solidFill>
                <a:effectLst/>
                <a:latin typeface="Arial" panose="020B0604020202020204" pitchFamily="34" charset="0"/>
              </a:rPr>
              <a:t>​</a:t>
            </a:r>
          </a:p>
          <a:p>
            <a:pPr lvl="1" fontAlgn="base"/>
            <a:r>
              <a:rPr lang="nl-NL" b="0" i="0" u="none" strike="noStrike" dirty="0" err="1">
                <a:solidFill>
                  <a:srgbClr val="000000"/>
                </a:solidFill>
                <a:effectLst/>
                <a:latin typeface="Arial" panose="020B0604020202020204" pitchFamily="34" charset="0"/>
              </a:rPr>
              <a:t>CiteSeer</a:t>
            </a:r>
            <a:r>
              <a:rPr lang="nl-NL" b="0" i="0" u="none" strike="noStrike" dirty="0">
                <a:solidFill>
                  <a:srgbClr val="000000"/>
                </a:solidFill>
                <a:effectLst/>
                <a:latin typeface="Arial" panose="020B0604020202020204" pitchFamily="34" charset="0"/>
              </a:rPr>
              <a:t> – </a:t>
            </a:r>
            <a:r>
              <a:rPr lang="nl-NL" b="0" i="0" u="sng" strike="noStrike" dirty="0">
                <a:solidFill>
                  <a:srgbClr val="380060"/>
                </a:solidFill>
                <a:effectLst/>
                <a:latin typeface="Arial" panose="020B0604020202020204" pitchFamily="34" charset="0"/>
                <a:hlinkClick r:id="rId5"/>
              </a:rPr>
              <a:t>http://citeseerx.ist.psu.edu/</a:t>
            </a:r>
            <a:r>
              <a:rPr lang="nl-NL" b="0" i="0" dirty="0">
                <a:solidFill>
                  <a:srgbClr val="000000"/>
                </a:solidFill>
                <a:effectLst/>
                <a:latin typeface="Arial" panose="020B0604020202020204" pitchFamily="34" charset="0"/>
              </a:rPr>
              <a:t>​</a:t>
            </a:r>
          </a:p>
          <a:p>
            <a:pPr lvl="1" fontAlgn="base"/>
            <a:r>
              <a:rPr lang="nl-NL" b="0" i="0" u="none" strike="noStrike" dirty="0">
                <a:solidFill>
                  <a:srgbClr val="000000"/>
                </a:solidFill>
                <a:effectLst/>
                <a:latin typeface="Arial" panose="020B0604020202020204" pitchFamily="34" charset="0"/>
              </a:rPr>
              <a:t>Web of Knowledge – </a:t>
            </a:r>
            <a:r>
              <a:rPr lang="nl-NL" b="0" i="0" u="sng" strike="noStrike" dirty="0">
                <a:solidFill>
                  <a:srgbClr val="380060"/>
                </a:solidFill>
                <a:effectLst/>
                <a:latin typeface="Arial" panose="020B0604020202020204" pitchFamily="34" charset="0"/>
                <a:hlinkClick r:id="rId6"/>
              </a:rPr>
              <a:t>http://www.isiwebofknowledge.com/</a:t>
            </a:r>
            <a:r>
              <a:rPr lang="nl-NL" b="0" i="0" dirty="0">
                <a:solidFill>
                  <a:srgbClr val="000000"/>
                </a:solidFill>
                <a:effectLst/>
                <a:latin typeface="Arial" panose="020B0604020202020204" pitchFamily="34" charset="0"/>
              </a:rPr>
              <a:t>​</a:t>
            </a:r>
          </a:p>
          <a:p>
            <a:pPr lvl="1" fontAlgn="base"/>
            <a:r>
              <a:rPr lang="nl-NL" b="0" i="0" u="none" strike="noStrike" dirty="0">
                <a:solidFill>
                  <a:srgbClr val="000000"/>
                </a:solidFill>
                <a:effectLst/>
                <a:latin typeface="Arial" panose="020B0604020202020204" pitchFamily="34" charset="0"/>
              </a:rPr>
              <a:t>(</a:t>
            </a:r>
            <a:r>
              <a:rPr lang="nl-NL" b="0" i="0" u="none" strike="noStrike" dirty="0" err="1">
                <a:solidFill>
                  <a:srgbClr val="000000"/>
                </a:solidFill>
                <a:effectLst/>
                <a:latin typeface="Arial" panose="020B0604020202020204" pitchFamily="34" charset="0"/>
              </a:rPr>
              <a:t>ebib</a:t>
            </a:r>
            <a:r>
              <a:rPr lang="nl-NL" b="0" i="0" u="none" strike="noStrike" dirty="0">
                <a:solidFill>
                  <a:srgbClr val="000000"/>
                </a:solidFill>
                <a:effectLst/>
                <a:latin typeface="Arial" panose="020B0604020202020204" pitchFamily="34" charset="0"/>
              </a:rPr>
              <a:t>) </a:t>
            </a:r>
            <a:r>
              <a:rPr lang="nl-NL" b="0" i="0" u="none" strike="noStrike" dirty="0" err="1">
                <a:solidFill>
                  <a:srgbClr val="000000"/>
                </a:solidFill>
                <a:effectLst/>
                <a:latin typeface="Arial" panose="020B0604020202020204" pitchFamily="34" charset="0"/>
              </a:rPr>
              <a:t>ScienceDirect</a:t>
            </a:r>
            <a:r>
              <a:rPr lang="nl-NL" b="0" i="0" u="none" strike="noStrike" dirty="0">
                <a:solidFill>
                  <a:srgbClr val="000000"/>
                </a:solidFill>
                <a:effectLst/>
                <a:latin typeface="Arial" panose="020B0604020202020204" pitchFamily="34" charset="0"/>
              </a:rPr>
              <a:t> – </a:t>
            </a:r>
            <a:r>
              <a:rPr lang="nl-NL" b="0" i="0" u="sng" strike="noStrike" dirty="0">
                <a:solidFill>
                  <a:srgbClr val="380060"/>
                </a:solidFill>
                <a:effectLst/>
                <a:latin typeface="Arial" panose="020B0604020202020204" pitchFamily="34" charset="0"/>
                <a:hlinkClick r:id="rId7"/>
              </a:rPr>
              <a:t>http://www.sciencedirect.com/</a:t>
            </a:r>
            <a:r>
              <a:rPr lang="nl-NL" b="0" i="0" dirty="0">
                <a:solidFill>
                  <a:srgbClr val="000000"/>
                </a:solidFill>
                <a:effectLst/>
                <a:latin typeface="Arial" panose="020B0604020202020204" pitchFamily="34" charset="0"/>
              </a:rPr>
              <a:t>​</a:t>
            </a:r>
          </a:p>
          <a:p>
            <a:pPr lvl="1" fontAlgn="base"/>
            <a:r>
              <a:rPr lang="nl-NL" b="0" i="0" u="none" strike="noStrike" dirty="0">
                <a:solidFill>
                  <a:srgbClr val="000000"/>
                </a:solidFill>
                <a:effectLst/>
                <a:latin typeface="Arial" panose="020B0604020202020204" pitchFamily="34" charset="0"/>
              </a:rPr>
              <a:t>HUGO - </a:t>
            </a:r>
            <a:r>
              <a:rPr lang="nl-NL" dirty="0">
                <a:hlinkClick r:id="rId8"/>
              </a:rPr>
              <a:t>Hugo - HU Bibliotheek</a:t>
            </a:r>
            <a:endParaRPr lang="nl-NL" dirty="0"/>
          </a:p>
          <a:p>
            <a:pPr fontAlgn="base"/>
            <a:r>
              <a:rPr lang="nl-NL" b="0" i="0" dirty="0">
                <a:solidFill>
                  <a:srgbClr val="000000"/>
                </a:solidFill>
                <a:effectLst/>
                <a:latin typeface="Arial" panose="020B0604020202020204" pitchFamily="34" charset="0"/>
              </a:rPr>
              <a:t>Niet </a:t>
            </a:r>
            <a:r>
              <a:rPr lang="nl-NL" dirty="0">
                <a:solidFill>
                  <a:srgbClr val="000000"/>
                </a:solidFill>
                <a:latin typeface="Arial" panose="020B0604020202020204" pitchFamily="34" charset="0"/>
              </a:rPr>
              <a:t>alles is toegankelijk, mogelijk moet je </a:t>
            </a:r>
            <a:r>
              <a:rPr lang="en-GB" dirty="0">
                <a:solidFill>
                  <a:srgbClr val="000000"/>
                </a:solidFill>
                <a:latin typeface="Arial" panose="020B0604020202020204" pitchFamily="34" charset="0"/>
              </a:rPr>
              <a:t>contact </a:t>
            </a:r>
            <a:r>
              <a:rPr lang="en-GB" dirty="0" err="1">
                <a:solidFill>
                  <a:srgbClr val="000000"/>
                </a:solidFill>
                <a:latin typeface="Arial" panose="020B0604020202020204" pitchFamily="34" charset="0"/>
              </a:rPr>
              <a:t>opnemen</a:t>
            </a:r>
            <a:r>
              <a:rPr lang="en-GB" dirty="0">
                <a:solidFill>
                  <a:srgbClr val="000000"/>
                </a:solidFill>
                <a:latin typeface="Arial" panose="020B0604020202020204" pitchFamily="34" charset="0"/>
              </a:rPr>
              <a:t> met de auteur</a:t>
            </a:r>
            <a:endParaRPr lang="en-US" b="0" i="0" dirty="0">
              <a:solidFill>
                <a:srgbClr val="000000"/>
              </a:solidFill>
              <a:effectLst/>
              <a:latin typeface="Arial" panose="020B0604020202020204" pitchFamily="34" charset="0"/>
            </a:endParaRPr>
          </a:p>
          <a:p>
            <a:endParaRPr lang="nl-NL" dirty="0"/>
          </a:p>
        </p:txBody>
      </p:sp>
    </p:spTree>
    <p:extLst>
      <p:ext uri="{BB962C8B-B14F-4D97-AF65-F5344CB8AC3E}">
        <p14:creationId xmlns:p14="http://schemas.microsoft.com/office/powerpoint/2010/main" val="3743213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B16566A-76DB-46A3-9616-740D75775391}"/>
              </a:ext>
            </a:extLst>
          </p:cNvPr>
          <p:cNvSpPr txBox="1">
            <a:spLocks/>
          </p:cNvSpPr>
          <p:nvPr/>
        </p:nvSpPr>
        <p:spPr bwMode="auto">
          <a:xfrm>
            <a:off x="840318" y="451544"/>
            <a:ext cx="548798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a:bodyPr>
          <a:lstStyle>
            <a:lvl1pPr algn="l" rtl="0" eaLnBrk="1" fontAlgn="base" hangingPunct="1">
              <a:spcBef>
                <a:spcPct val="0"/>
              </a:spcBef>
              <a:spcAft>
                <a:spcPct val="0"/>
              </a:spcAft>
              <a:defRPr sz="3200" b="1" kern="1200">
                <a:solidFill>
                  <a:srgbClr val="000000"/>
                </a:solidFill>
                <a:latin typeface="+mj-lt"/>
                <a:ea typeface="+mj-ea"/>
                <a:cs typeface="+mj-cs"/>
              </a:defRPr>
            </a:lvl1pPr>
            <a:lvl2pPr algn="l" rtl="0" eaLnBrk="1" fontAlgn="base" hangingPunct="1">
              <a:spcBef>
                <a:spcPct val="0"/>
              </a:spcBef>
              <a:spcAft>
                <a:spcPct val="0"/>
              </a:spcAft>
              <a:defRPr sz="3200" b="1">
                <a:solidFill>
                  <a:srgbClr val="000000"/>
                </a:solidFill>
                <a:latin typeface="Arial" panose="020B0604020202020204" pitchFamily="34" charset="0"/>
              </a:defRPr>
            </a:lvl2pPr>
            <a:lvl3pPr algn="l" rtl="0" eaLnBrk="1" fontAlgn="base" hangingPunct="1">
              <a:spcBef>
                <a:spcPct val="0"/>
              </a:spcBef>
              <a:spcAft>
                <a:spcPct val="0"/>
              </a:spcAft>
              <a:defRPr sz="3200" b="1">
                <a:solidFill>
                  <a:srgbClr val="000000"/>
                </a:solidFill>
                <a:latin typeface="Arial" panose="020B0604020202020204" pitchFamily="34" charset="0"/>
              </a:defRPr>
            </a:lvl3pPr>
            <a:lvl4pPr algn="l" rtl="0" eaLnBrk="1" fontAlgn="base" hangingPunct="1">
              <a:spcBef>
                <a:spcPct val="0"/>
              </a:spcBef>
              <a:spcAft>
                <a:spcPct val="0"/>
              </a:spcAft>
              <a:defRPr sz="3200" b="1">
                <a:solidFill>
                  <a:srgbClr val="000000"/>
                </a:solidFill>
                <a:latin typeface="Arial" panose="020B0604020202020204" pitchFamily="34" charset="0"/>
              </a:defRPr>
            </a:lvl4pPr>
            <a:lvl5pPr algn="l" rtl="0" eaLnBrk="1" fontAlgn="base" hangingPunct="1">
              <a:spcBef>
                <a:spcPct val="0"/>
              </a:spcBef>
              <a:spcAft>
                <a:spcPct val="0"/>
              </a:spcAft>
              <a:defRPr sz="3200" b="1">
                <a:solidFill>
                  <a:srgbClr val="000000"/>
                </a:solidFill>
                <a:latin typeface="Arial" panose="020B0604020202020204" pitchFamily="34" charset="0"/>
              </a:defRPr>
            </a:lvl5pPr>
            <a:lvl6pPr marL="457200" algn="l" rtl="0" eaLnBrk="1" fontAlgn="base" hangingPunct="1">
              <a:spcBef>
                <a:spcPct val="0"/>
              </a:spcBef>
              <a:spcAft>
                <a:spcPct val="0"/>
              </a:spcAft>
              <a:defRPr sz="3200" b="1">
                <a:solidFill>
                  <a:srgbClr val="000000"/>
                </a:solidFill>
                <a:latin typeface="Arial" panose="020B0604020202020204" pitchFamily="34" charset="0"/>
              </a:defRPr>
            </a:lvl6pPr>
            <a:lvl7pPr marL="914400" algn="l" rtl="0" eaLnBrk="1" fontAlgn="base" hangingPunct="1">
              <a:spcBef>
                <a:spcPct val="0"/>
              </a:spcBef>
              <a:spcAft>
                <a:spcPct val="0"/>
              </a:spcAft>
              <a:defRPr sz="3200" b="1">
                <a:solidFill>
                  <a:srgbClr val="000000"/>
                </a:solidFill>
                <a:latin typeface="Arial" panose="020B0604020202020204" pitchFamily="34" charset="0"/>
              </a:defRPr>
            </a:lvl7pPr>
            <a:lvl8pPr marL="1371600" algn="l" rtl="0" eaLnBrk="1" fontAlgn="base" hangingPunct="1">
              <a:spcBef>
                <a:spcPct val="0"/>
              </a:spcBef>
              <a:spcAft>
                <a:spcPct val="0"/>
              </a:spcAft>
              <a:defRPr sz="3200" b="1">
                <a:solidFill>
                  <a:srgbClr val="000000"/>
                </a:solidFill>
                <a:latin typeface="Arial" panose="020B0604020202020204" pitchFamily="34" charset="0"/>
              </a:defRPr>
            </a:lvl8pPr>
            <a:lvl9pPr marL="1828800" algn="l" rtl="0" eaLnBrk="1" fontAlgn="base" hangingPunct="1">
              <a:spcBef>
                <a:spcPct val="0"/>
              </a:spcBef>
              <a:spcAft>
                <a:spcPct val="0"/>
              </a:spcAft>
              <a:defRPr sz="3200" b="1">
                <a:solidFill>
                  <a:srgbClr val="000000"/>
                </a:solidFill>
                <a:latin typeface="Arial" panose="020B0604020202020204" pitchFamily="34" charset="0"/>
              </a:defRPr>
            </a:lvl9pPr>
          </a:lstStyle>
          <a:p>
            <a:r>
              <a:rPr lang="nl-NL" sz="3600">
                <a:solidFill>
                  <a:srgbClr val="00B0F0"/>
                </a:solidFill>
              </a:rPr>
              <a:t>Hoe vermeld je je bron?</a:t>
            </a:r>
            <a:endParaRPr lang="nl-NL" sz="3600" dirty="0">
              <a:solidFill>
                <a:srgbClr val="00B0F0"/>
              </a:solidFill>
            </a:endParaRPr>
          </a:p>
        </p:txBody>
      </p:sp>
      <p:sp>
        <p:nvSpPr>
          <p:cNvPr id="6" name="Content Placeholder 2">
            <a:extLst>
              <a:ext uri="{FF2B5EF4-FFF2-40B4-BE49-F238E27FC236}">
                <a16:creationId xmlns:a16="http://schemas.microsoft.com/office/drawing/2014/main" id="{A821F6ED-F6BF-4676-9874-B0822F6AF7EB}"/>
              </a:ext>
            </a:extLst>
          </p:cNvPr>
          <p:cNvSpPr>
            <a:spLocks noGrp="1"/>
          </p:cNvSpPr>
          <p:nvPr>
            <p:ph type="body" sz="half" idx="2"/>
          </p:nvPr>
        </p:nvSpPr>
        <p:spPr>
          <a:xfrm>
            <a:off x="840318" y="2140077"/>
            <a:ext cx="3933825" cy="3429000"/>
          </a:xfrm>
        </p:spPr>
        <p:txBody>
          <a:bodyPr wrap="square" anchor="t">
            <a:normAutofit fontScale="92500" lnSpcReduction="10000"/>
          </a:bodyPr>
          <a:lstStyle/>
          <a:p>
            <a:pPr marL="0" indent="0">
              <a:buNone/>
            </a:pPr>
            <a:r>
              <a:rPr lang="nl-NL" sz="1800" b="1" dirty="0"/>
              <a:t>Twee delen:</a:t>
            </a:r>
          </a:p>
          <a:p>
            <a:pPr marL="0" indent="0">
              <a:buNone/>
            </a:pPr>
            <a:endParaRPr lang="nl-NL" sz="1800" dirty="0"/>
          </a:p>
          <a:p>
            <a:r>
              <a:rPr lang="nl-NL" sz="1800" dirty="0"/>
              <a:t>in de tekst geef je aan uit welke bron bepaalde informatie komt.</a:t>
            </a:r>
          </a:p>
          <a:p>
            <a:endParaRPr lang="nl-NL" sz="1800" dirty="0"/>
          </a:p>
          <a:p>
            <a:r>
              <a:rPr lang="nl-NL" sz="1800" dirty="0"/>
              <a:t>In feite verwijs je daarmee naar je literatuurlijst aan het einde van je rapport. Daarin staat de feitelijke informatie over de bron, waarmee de lezer de bron kan achterhalen en kan checken.</a:t>
            </a:r>
          </a:p>
          <a:p>
            <a:r>
              <a:rPr lang="nl-NL" sz="1800" dirty="0"/>
              <a:t>Aan te raden in IEEE of APA </a:t>
            </a:r>
            <a:r>
              <a:rPr lang="nl-NL" sz="1800" dirty="0" err="1"/>
              <a:t>style</a:t>
            </a:r>
            <a:r>
              <a:rPr lang="nl-NL" sz="1800" dirty="0"/>
              <a:t> ( Bij stage moet je deze </a:t>
            </a:r>
            <a:r>
              <a:rPr lang="nl-NL" sz="1800" dirty="0" err="1"/>
              <a:t>style</a:t>
            </a:r>
            <a:r>
              <a:rPr lang="nl-NL" sz="1800" dirty="0"/>
              <a:t> gebruiken )</a:t>
            </a:r>
          </a:p>
          <a:p>
            <a:pPr marL="0" indent="0">
              <a:buNone/>
            </a:pPr>
            <a:endParaRPr lang="nl-NL" sz="1800" dirty="0"/>
          </a:p>
        </p:txBody>
      </p:sp>
      <p:sp>
        <p:nvSpPr>
          <p:cNvPr id="7" name="Content Placeholder 5">
            <a:extLst>
              <a:ext uri="{FF2B5EF4-FFF2-40B4-BE49-F238E27FC236}">
                <a16:creationId xmlns:a16="http://schemas.microsoft.com/office/drawing/2014/main" id="{CC7ACA83-6BBD-4C38-AF24-AE8657E2E281}"/>
              </a:ext>
            </a:extLst>
          </p:cNvPr>
          <p:cNvSpPr>
            <a:spLocks noGrp="1"/>
          </p:cNvSpPr>
          <p:nvPr>
            <p:ph idx="1"/>
          </p:nvPr>
        </p:nvSpPr>
        <p:spPr>
          <a:xfrm>
            <a:off x="5326592" y="2094607"/>
            <a:ext cx="6172200" cy="4498975"/>
          </a:xfrm>
        </p:spPr>
        <p:txBody>
          <a:bodyPr wrap="square" anchor="t">
            <a:normAutofit lnSpcReduction="10000"/>
          </a:bodyPr>
          <a:lstStyle/>
          <a:p>
            <a:pPr marL="0" marR="0" lvl="0" indent="0" defTabSz="914400" rtl="0" eaLnBrk="1" fontAlgn="base" latinLnBrk="0" hangingPunct="1">
              <a:lnSpc>
                <a:spcPct val="90000"/>
              </a:lnSpc>
              <a:spcBef>
                <a:spcPct val="20000"/>
              </a:spcBef>
              <a:spcAft>
                <a:spcPct val="0"/>
              </a:spcAft>
              <a:buClr>
                <a:srgbClr val="ED0010"/>
              </a:buClr>
              <a:buSzPct val="60000"/>
              <a:buFont typeface="Zapf Dingbats" pitchFamily="96" charset="2"/>
              <a:buNone/>
              <a:tabLst/>
              <a:defRPr/>
            </a:pPr>
            <a:r>
              <a:rPr kumimoji="0" lang="nl-NL" sz="1800" b="1" i="0" u="none" strike="noStrike" kern="1200" cap="none" spc="0" normalizeH="0" baseline="0" noProof="0" dirty="0" err="1">
                <a:ln>
                  <a:noFill/>
                </a:ln>
                <a:effectLst/>
                <a:uLnTx/>
                <a:uFillTx/>
              </a:rPr>
              <a:t>Voo</a:t>
            </a:r>
            <a:r>
              <a:rPr lang="nl-NL" sz="1800" b="1" dirty="0"/>
              <a:t>r wetenschappelijke artikelen i</a:t>
            </a:r>
            <a:r>
              <a:rPr kumimoji="0" lang="nl-NL" sz="1800" b="1" i="0" u="none" strike="noStrike" kern="1200" cap="none" spc="0" normalizeH="0" baseline="0" noProof="0" dirty="0">
                <a:ln>
                  <a:noFill/>
                </a:ln>
                <a:effectLst/>
                <a:uLnTx/>
                <a:uFillTx/>
              </a:rPr>
              <a:t>n tekst:</a:t>
            </a:r>
          </a:p>
          <a:p>
            <a:pPr marL="0" marR="0" indent="0" algn="l" defTabSz="914400" rtl="0" eaLnBrk="1" fontAlgn="base" latinLnBrk="0" hangingPunct="1">
              <a:lnSpc>
                <a:spcPct val="100000"/>
              </a:lnSpc>
              <a:spcBef>
                <a:spcPct val="0"/>
              </a:spcBef>
              <a:spcAft>
                <a:spcPct val="0"/>
              </a:spcAft>
              <a:buClrTx/>
              <a:buSzTx/>
              <a:buFontTx/>
              <a:buNone/>
              <a:tabLst/>
            </a:pPr>
            <a:endParaRPr lang="nl-NL" sz="1800" dirty="0">
              <a:latin typeface="Arial" panose="020B0604020202020204"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lang="nl-NL" sz="1800" dirty="0">
                <a:latin typeface="Arial" panose="020B0604020202020204" pitchFamily="34" charset="0"/>
              </a:rPr>
              <a:t>De nijlgans is ondanks de naam een type eend (Kuiper et al., 2022). </a:t>
            </a:r>
          </a:p>
          <a:p>
            <a:pPr marL="0" marR="0" indent="0" algn="l" defTabSz="914400" rtl="0" eaLnBrk="1" fontAlgn="base" latinLnBrk="0" hangingPunct="1">
              <a:lnSpc>
                <a:spcPct val="100000"/>
              </a:lnSpc>
              <a:spcBef>
                <a:spcPct val="0"/>
              </a:spcBef>
              <a:spcAft>
                <a:spcPct val="0"/>
              </a:spcAft>
              <a:buClrTx/>
              <a:buSzTx/>
              <a:buFontTx/>
              <a:buNone/>
              <a:tabLst/>
            </a:pPr>
            <a:endParaRPr lang="nl-NL" sz="1800" dirty="0">
              <a:latin typeface="Arial" panose="020B0604020202020204"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lang="nl-NL" sz="1800" dirty="0">
                <a:latin typeface="Arial" panose="020B0604020202020204" pitchFamily="34" charset="0"/>
              </a:rPr>
              <a:t>Soms noem je meerdere bronnen voor hetzelfde:</a:t>
            </a:r>
          </a:p>
          <a:p>
            <a:pPr marL="0" marR="0" indent="0" algn="l" defTabSz="914400" rtl="0" eaLnBrk="1" fontAlgn="base" latinLnBrk="0" hangingPunct="1">
              <a:lnSpc>
                <a:spcPct val="100000"/>
              </a:lnSpc>
              <a:spcBef>
                <a:spcPct val="0"/>
              </a:spcBef>
              <a:spcAft>
                <a:spcPct val="0"/>
              </a:spcAft>
              <a:buClrTx/>
              <a:buSzTx/>
              <a:buFontTx/>
              <a:buNone/>
              <a:tabLst/>
            </a:pPr>
            <a:endParaRPr lang="nl-NL" sz="1800" dirty="0">
              <a:latin typeface="Arial" panose="020B0604020202020204" pitchFamily="34" charset="0"/>
            </a:endParaRPr>
          </a:p>
          <a:p>
            <a:pPr marL="0" indent="0">
              <a:spcBef>
                <a:spcPct val="0"/>
              </a:spcBef>
              <a:buClrTx/>
              <a:buSzTx/>
              <a:buNone/>
            </a:pPr>
            <a:r>
              <a:rPr lang="nl-NL" sz="1800" dirty="0">
                <a:latin typeface="Arial" panose="020B0604020202020204" pitchFamily="34" charset="0"/>
              </a:rPr>
              <a:t>De nijlgans is ondanks de naam een type eend (Kuiper et al., 2022; Grol &amp; Janssen, 2021). </a:t>
            </a:r>
          </a:p>
          <a:p>
            <a:pPr marL="0" marR="0" indent="0" algn="l" defTabSz="914400" rtl="0" eaLnBrk="1" fontAlgn="base" latinLnBrk="0" hangingPunct="1">
              <a:lnSpc>
                <a:spcPct val="100000"/>
              </a:lnSpc>
              <a:spcBef>
                <a:spcPct val="0"/>
              </a:spcBef>
              <a:spcAft>
                <a:spcPct val="0"/>
              </a:spcAft>
              <a:buClrTx/>
              <a:buSzTx/>
              <a:buFontTx/>
              <a:buNone/>
              <a:tabLst/>
            </a:pPr>
            <a:endParaRPr lang="nl-NL" sz="1800" dirty="0">
              <a:latin typeface="Arial" panose="020B0604020202020204"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nl-NL" sz="1800" dirty="0">
              <a:latin typeface="Arial" panose="020B0604020202020204" pitchFamily="34" charset="0"/>
            </a:endParaRPr>
          </a:p>
          <a:p>
            <a:pPr marL="0" marR="0" lvl="0" indent="0" defTabSz="914400" rtl="0" eaLnBrk="1" fontAlgn="base" latinLnBrk="0" hangingPunct="1">
              <a:lnSpc>
                <a:spcPct val="90000"/>
              </a:lnSpc>
              <a:spcBef>
                <a:spcPct val="20000"/>
              </a:spcBef>
              <a:spcAft>
                <a:spcPct val="0"/>
              </a:spcAft>
              <a:buClr>
                <a:srgbClr val="ED0010"/>
              </a:buClr>
              <a:buSzPct val="60000"/>
              <a:buFont typeface="Zapf Dingbats" pitchFamily="96" charset="2"/>
              <a:buNone/>
              <a:tabLst/>
              <a:defRPr/>
            </a:pPr>
            <a:r>
              <a:rPr kumimoji="0" lang="nl-NL" sz="1800" b="1" i="0" u="none" strike="noStrike" kern="1200" cap="none" spc="0" normalizeH="0" baseline="0" noProof="0" dirty="0">
                <a:ln>
                  <a:noFill/>
                </a:ln>
                <a:effectLst/>
                <a:uLnTx/>
                <a:uFillTx/>
              </a:rPr>
              <a:t>In literatuurlijst:	</a:t>
            </a:r>
          </a:p>
          <a:p>
            <a:pPr marL="0" marR="0" lvl="0" indent="0" defTabSz="914400" rtl="0" eaLnBrk="1" fontAlgn="base" latinLnBrk="0" hangingPunct="1">
              <a:lnSpc>
                <a:spcPct val="90000"/>
              </a:lnSpc>
              <a:spcBef>
                <a:spcPct val="20000"/>
              </a:spcBef>
              <a:spcAft>
                <a:spcPct val="0"/>
              </a:spcAft>
              <a:buClr>
                <a:srgbClr val="ED0010"/>
              </a:buClr>
              <a:buSzPct val="60000"/>
              <a:buFont typeface="Zapf Dingbats" pitchFamily="96" charset="2"/>
              <a:buNone/>
              <a:tabLst/>
              <a:defRPr/>
            </a:pPr>
            <a:r>
              <a:rPr kumimoji="0" lang="en-US" sz="1800" i="0" u="none" strike="noStrike" kern="1200" cap="none" spc="0" normalizeH="0" baseline="0" noProof="0" dirty="0">
                <a:ln>
                  <a:noFill/>
                </a:ln>
                <a:effectLst/>
                <a:uLnTx/>
                <a:uFillTx/>
              </a:rPr>
              <a:t>Kuiper, O. X., Bos, J. E., &amp; Janssen, C. (2022). </a:t>
            </a:r>
            <a:r>
              <a:rPr lang="en-US" sz="1800" dirty="0" err="1"/>
              <a:t>Een</a:t>
            </a:r>
            <a:r>
              <a:rPr lang="en-US" sz="1800" dirty="0"/>
              <a:t> </a:t>
            </a:r>
            <a:r>
              <a:rPr lang="en-US" sz="1800" dirty="0" err="1"/>
              <a:t>analyse</a:t>
            </a:r>
            <a:r>
              <a:rPr lang="en-US" sz="1800" dirty="0"/>
              <a:t> </a:t>
            </a:r>
            <a:r>
              <a:rPr kumimoji="0" lang="en-US" sz="1800" i="0" u="none" strike="noStrike" kern="1200" cap="none" spc="0" normalizeH="0" baseline="0" noProof="0" dirty="0">
                <a:ln>
                  <a:noFill/>
                </a:ln>
                <a:effectLst/>
                <a:uLnTx/>
                <a:uFillTx/>
              </a:rPr>
              <a:t>van de </a:t>
            </a:r>
            <a:r>
              <a:rPr kumimoji="0" lang="en-US" sz="1800" i="0" u="none" strike="noStrike" kern="1200" cap="none" spc="0" normalizeH="0" baseline="0" noProof="0" dirty="0" err="1">
                <a:ln>
                  <a:noFill/>
                </a:ln>
                <a:effectLst/>
                <a:uLnTx/>
                <a:uFillTx/>
              </a:rPr>
              <a:t>nijlgans</a:t>
            </a:r>
            <a:r>
              <a:rPr kumimoji="0" lang="en-US" sz="1800" i="0" u="none" strike="noStrike" kern="1200" cap="none" spc="0" normalizeH="0" baseline="0" noProof="0" dirty="0">
                <a:ln>
                  <a:noFill/>
                </a:ln>
                <a:effectLst/>
                <a:uLnTx/>
                <a:uFillTx/>
              </a:rPr>
              <a:t>. </a:t>
            </a:r>
            <a:r>
              <a:rPr kumimoji="0" lang="en-US" sz="1800" i="1" u="none" strike="noStrike" kern="1200" cap="none" spc="0" normalizeH="0" baseline="0" noProof="0" dirty="0" err="1">
                <a:ln>
                  <a:noFill/>
                </a:ln>
                <a:effectLst/>
                <a:uLnTx/>
                <a:uFillTx/>
              </a:rPr>
              <a:t>Vakblad</a:t>
            </a:r>
            <a:r>
              <a:rPr kumimoji="0" lang="en-US" sz="1800" i="1" u="none" strike="noStrike" kern="1200" cap="none" spc="0" normalizeH="0" baseline="0" noProof="0" dirty="0">
                <a:ln>
                  <a:noFill/>
                </a:ln>
                <a:effectLst/>
                <a:uLnTx/>
                <a:uFillTx/>
              </a:rPr>
              <a:t> over </a:t>
            </a:r>
            <a:r>
              <a:rPr kumimoji="0" lang="en-US" sz="1800" i="1" u="none" strike="noStrike" kern="1200" cap="none" spc="0" normalizeH="0" baseline="0" noProof="0" dirty="0" err="1">
                <a:ln>
                  <a:noFill/>
                </a:ln>
                <a:effectLst/>
                <a:uLnTx/>
                <a:uFillTx/>
              </a:rPr>
              <a:t>vogels</a:t>
            </a:r>
            <a:r>
              <a:rPr kumimoji="0" lang="en-US" sz="1800" i="0" u="none" strike="noStrike" kern="1200" cap="none" spc="0" normalizeH="0" baseline="0" noProof="0" dirty="0">
                <a:ln>
                  <a:noFill/>
                </a:ln>
                <a:effectLst/>
                <a:uLnTx/>
                <a:uFillTx/>
              </a:rPr>
              <a:t>, 68, 169-175.</a:t>
            </a:r>
          </a:p>
          <a:p>
            <a:pPr marL="0" marR="0" lvl="0" indent="0" defTabSz="914400" rtl="0" eaLnBrk="1" fontAlgn="base" latinLnBrk="0" hangingPunct="1">
              <a:lnSpc>
                <a:spcPct val="90000"/>
              </a:lnSpc>
              <a:spcBef>
                <a:spcPct val="20000"/>
              </a:spcBef>
              <a:spcAft>
                <a:spcPct val="0"/>
              </a:spcAft>
              <a:buClr>
                <a:srgbClr val="ED0010"/>
              </a:buClr>
              <a:buSzPct val="60000"/>
              <a:buFont typeface="Zapf Dingbats" pitchFamily="96" charset="2"/>
              <a:buNone/>
              <a:tabLst/>
              <a:defRPr/>
            </a:pPr>
            <a:endParaRPr lang="en-US" sz="1800" dirty="0"/>
          </a:p>
          <a:p>
            <a:pPr marL="0" indent="0">
              <a:lnSpc>
                <a:spcPct val="90000"/>
              </a:lnSpc>
              <a:buNone/>
              <a:defRPr/>
            </a:pPr>
            <a:r>
              <a:rPr kumimoji="0" lang="en-US" sz="1800" i="0" u="none" strike="noStrike" kern="1200" cap="none" spc="0" normalizeH="0" baseline="0" noProof="0" dirty="0">
                <a:ln>
                  <a:noFill/>
                </a:ln>
                <a:effectLst/>
                <a:uLnTx/>
                <a:uFillTx/>
              </a:rPr>
              <a:t>Grol, A.B., &amp; Janssen, C. (2022). </a:t>
            </a:r>
            <a:r>
              <a:rPr lang="en-US" sz="1800" dirty="0" err="1"/>
              <a:t>Een</a:t>
            </a:r>
            <a:r>
              <a:rPr lang="en-US" sz="1800" dirty="0"/>
              <a:t> </a:t>
            </a:r>
            <a:r>
              <a:rPr lang="en-US" sz="1800" dirty="0" err="1"/>
              <a:t>verdere</a:t>
            </a:r>
            <a:r>
              <a:rPr lang="en-US" sz="1800" dirty="0"/>
              <a:t> </a:t>
            </a:r>
            <a:r>
              <a:rPr lang="en-US" sz="1800" dirty="0" err="1"/>
              <a:t>analyse</a:t>
            </a:r>
            <a:r>
              <a:rPr lang="en-US" sz="1800" dirty="0"/>
              <a:t> </a:t>
            </a:r>
            <a:r>
              <a:rPr kumimoji="0" lang="en-US" sz="1800" i="0" u="none" strike="noStrike" kern="1200" cap="none" spc="0" normalizeH="0" baseline="0" noProof="0" dirty="0">
                <a:ln>
                  <a:noFill/>
                </a:ln>
                <a:effectLst/>
                <a:uLnTx/>
                <a:uFillTx/>
              </a:rPr>
              <a:t>van de </a:t>
            </a:r>
            <a:r>
              <a:rPr kumimoji="0" lang="en-US" sz="1800" i="0" u="none" strike="noStrike" kern="1200" cap="none" spc="0" normalizeH="0" baseline="0" noProof="0" dirty="0" err="1">
                <a:ln>
                  <a:noFill/>
                </a:ln>
                <a:effectLst/>
                <a:uLnTx/>
                <a:uFillTx/>
              </a:rPr>
              <a:t>nijlgans</a:t>
            </a:r>
            <a:r>
              <a:rPr kumimoji="0" lang="en-US" sz="1800" i="0" u="none" strike="noStrike" kern="1200" cap="none" spc="0" normalizeH="0" baseline="0" noProof="0" dirty="0">
                <a:ln>
                  <a:noFill/>
                </a:ln>
                <a:effectLst/>
                <a:uLnTx/>
                <a:uFillTx/>
              </a:rPr>
              <a:t>. </a:t>
            </a:r>
            <a:r>
              <a:rPr kumimoji="0" lang="en-US" sz="1800" i="1" u="none" strike="noStrike" kern="1200" cap="none" spc="0" normalizeH="0" baseline="0" noProof="0" dirty="0" err="1">
                <a:ln>
                  <a:noFill/>
                </a:ln>
                <a:effectLst/>
                <a:uLnTx/>
                <a:uFillTx/>
              </a:rPr>
              <a:t>Vakblad</a:t>
            </a:r>
            <a:r>
              <a:rPr kumimoji="0" lang="en-US" sz="1800" i="1" u="none" strike="noStrike" kern="1200" cap="none" spc="0" normalizeH="0" baseline="0" noProof="0" dirty="0">
                <a:ln>
                  <a:noFill/>
                </a:ln>
                <a:effectLst/>
                <a:uLnTx/>
                <a:uFillTx/>
              </a:rPr>
              <a:t> over </a:t>
            </a:r>
            <a:r>
              <a:rPr kumimoji="0" lang="en-US" sz="1800" i="1" u="none" strike="noStrike" kern="1200" cap="none" spc="0" normalizeH="0" baseline="0" noProof="0" dirty="0" err="1">
                <a:ln>
                  <a:noFill/>
                </a:ln>
                <a:effectLst/>
                <a:uLnTx/>
                <a:uFillTx/>
              </a:rPr>
              <a:t>vogels</a:t>
            </a:r>
            <a:r>
              <a:rPr kumimoji="0" lang="en-US" sz="1800" i="0" u="none" strike="noStrike" kern="1200" cap="none" spc="0" normalizeH="0" baseline="0" noProof="0" dirty="0">
                <a:ln>
                  <a:noFill/>
                </a:ln>
                <a:effectLst/>
                <a:uLnTx/>
                <a:uFillTx/>
              </a:rPr>
              <a:t>, 69, 223-229.</a:t>
            </a:r>
            <a:endParaRPr kumimoji="0" lang="nl-NL" sz="1800" i="0" u="none" strike="noStrike" kern="1200" cap="none" spc="0" normalizeH="0" baseline="0" noProof="0" dirty="0">
              <a:ln>
                <a:noFill/>
              </a:ln>
              <a:effectLst/>
              <a:uLnTx/>
              <a:uFillTx/>
            </a:endParaRPr>
          </a:p>
          <a:p>
            <a:pPr marL="0" marR="0" lvl="0" indent="0" defTabSz="914400" rtl="0" eaLnBrk="1" fontAlgn="base" latinLnBrk="0" hangingPunct="1">
              <a:lnSpc>
                <a:spcPct val="90000"/>
              </a:lnSpc>
              <a:spcBef>
                <a:spcPct val="20000"/>
              </a:spcBef>
              <a:spcAft>
                <a:spcPct val="0"/>
              </a:spcAft>
              <a:buClr>
                <a:srgbClr val="ED0010"/>
              </a:buClr>
              <a:buSzPct val="60000"/>
              <a:buFont typeface="Zapf Dingbats" pitchFamily="96" charset="2"/>
              <a:buNone/>
              <a:tabLst/>
              <a:defRPr/>
            </a:pPr>
            <a:endParaRPr kumimoji="0" lang="nl-NL" sz="1800" i="0" u="none" strike="noStrike" kern="1200" cap="none" spc="0" normalizeH="0" baseline="0" noProof="0" dirty="0">
              <a:ln>
                <a:noFill/>
              </a:ln>
              <a:effectLst/>
              <a:uLnTx/>
              <a:uFillTx/>
            </a:endParaRPr>
          </a:p>
        </p:txBody>
      </p:sp>
      <p:sp>
        <p:nvSpPr>
          <p:cNvPr id="8" name="Arrow: Right 7">
            <a:extLst>
              <a:ext uri="{FF2B5EF4-FFF2-40B4-BE49-F238E27FC236}">
                <a16:creationId xmlns:a16="http://schemas.microsoft.com/office/drawing/2014/main" id="{0CCDEE10-38E1-4E67-B068-442BD40E8644}"/>
              </a:ext>
            </a:extLst>
          </p:cNvPr>
          <p:cNvSpPr/>
          <p:nvPr/>
        </p:nvSpPr>
        <p:spPr bwMode="auto">
          <a:xfrm>
            <a:off x="840318" y="5442239"/>
            <a:ext cx="4407108" cy="147630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nl-NL" sz="1400" dirty="0">
                <a:latin typeface="Arial" panose="020B0604020202020204" pitchFamily="34" charset="0"/>
              </a:rPr>
              <a:t>De details hoef je niet zelf op te schrijven </a:t>
            </a:r>
          </a:p>
          <a:p>
            <a:pPr marL="0" marR="0" indent="0" algn="l" defTabSz="914400" rtl="0" eaLnBrk="1" fontAlgn="base" latinLnBrk="0" hangingPunct="1">
              <a:lnSpc>
                <a:spcPct val="100000"/>
              </a:lnSpc>
              <a:spcBef>
                <a:spcPct val="0"/>
              </a:spcBef>
              <a:spcAft>
                <a:spcPct val="0"/>
              </a:spcAft>
              <a:buClrTx/>
              <a:buSzTx/>
              <a:buFontTx/>
              <a:buNone/>
              <a:tabLst/>
            </a:pPr>
            <a:r>
              <a:rPr lang="nl-NL" sz="1400" dirty="0">
                <a:latin typeface="Arial" panose="020B0604020202020204" pitchFamily="34" charset="0"/>
              </a:rPr>
              <a:t>(zie volgende slide)</a:t>
            </a:r>
            <a:endParaRPr kumimoji="0" lang="nl-NL"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8990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2E502-939E-8AD5-CCB9-940F095F24B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D012474-79C1-47BF-59F8-B01B59135A2A}"/>
              </a:ext>
            </a:extLst>
          </p:cNvPr>
          <p:cNvSpPr txBox="1">
            <a:spLocks/>
          </p:cNvSpPr>
          <p:nvPr/>
        </p:nvSpPr>
        <p:spPr>
          <a:xfrm>
            <a:off x="-910281" y="-177111"/>
            <a:ext cx="4411361" cy="1528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rade Gothic Inline" panose="020F0502020204030204" pitchFamily="34" charset="0"/>
              </a:rPr>
              <a:t>Deep</a:t>
            </a:r>
          </a:p>
        </p:txBody>
      </p:sp>
      <p:sp>
        <p:nvSpPr>
          <p:cNvPr id="9" name="Title 1">
            <a:extLst>
              <a:ext uri="{FF2B5EF4-FFF2-40B4-BE49-F238E27FC236}">
                <a16:creationId xmlns:a16="http://schemas.microsoft.com/office/drawing/2014/main" id="{44766A66-7C6D-F665-933B-E7F59BD70FA1}"/>
              </a:ext>
            </a:extLst>
          </p:cNvPr>
          <p:cNvSpPr txBox="1">
            <a:spLocks/>
          </p:cNvSpPr>
          <p:nvPr/>
        </p:nvSpPr>
        <p:spPr>
          <a:xfrm>
            <a:off x="2040923" y="-177112"/>
            <a:ext cx="3282777" cy="1528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rade Gothic Inline" panose="020F0502020204030204" pitchFamily="34" charset="0"/>
              </a:rPr>
              <a:t>Dive</a:t>
            </a:r>
          </a:p>
        </p:txBody>
      </p:sp>
      <p:sp>
        <p:nvSpPr>
          <p:cNvPr id="10" name="Title 1">
            <a:extLst>
              <a:ext uri="{FF2B5EF4-FFF2-40B4-BE49-F238E27FC236}">
                <a16:creationId xmlns:a16="http://schemas.microsoft.com/office/drawing/2014/main" id="{4244DACB-33D0-00D5-1700-D4B160D6FABE}"/>
              </a:ext>
            </a:extLst>
          </p:cNvPr>
          <p:cNvSpPr txBox="1">
            <a:spLocks/>
          </p:cNvSpPr>
          <p:nvPr/>
        </p:nvSpPr>
        <p:spPr>
          <a:xfrm>
            <a:off x="4378410" y="-98853"/>
            <a:ext cx="2335425"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rade Gothic Inline" panose="020F0502020204030204" pitchFamily="34" charset="0"/>
              </a:rPr>
              <a:t>s4</a:t>
            </a:r>
          </a:p>
        </p:txBody>
      </p:sp>
      <p:sp>
        <p:nvSpPr>
          <p:cNvPr id="2" name="TextBox 1">
            <a:extLst>
              <a:ext uri="{FF2B5EF4-FFF2-40B4-BE49-F238E27FC236}">
                <a16:creationId xmlns:a16="http://schemas.microsoft.com/office/drawing/2014/main" id="{0F6CA1A6-8A37-1D8F-2136-92BB148D6000}"/>
              </a:ext>
            </a:extLst>
          </p:cNvPr>
          <p:cNvSpPr txBox="1"/>
          <p:nvPr/>
        </p:nvSpPr>
        <p:spPr>
          <a:xfrm>
            <a:off x="141211" y="914400"/>
            <a:ext cx="8717771" cy="3418756"/>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sz="2800" b="1" dirty="0" err="1"/>
              <a:t>Jullie</a:t>
            </a:r>
            <a:r>
              <a:rPr lang="en-US" sz="2800" dirty="0"/>
              <a:t> </a:t>
            </a:r>
            <a:r>
              <a:rPr lang="en-US" sz="2800" dirty="0" err="1"/>
              <a:t>voeren</a:t>
            </a:r>
            <a:r>
              <a:rPr lang="en-US" sz="2800" dirty="0"/>
              <a:t> </a:t>
            </a:r>
            <a:r>
              <a:rPr lang="en-US" sz="2800" b="1" dirty="0" err="1"/>
              <a:t>individueel</a:t>
            </a:r>
            <a:r>
              <a:rPr lang="en-US" sz="2800" dirty="0"/>
              <a:t> </a:t>
            </a:r>
            <a:r>
              <a:rPr lang="en-US" sz="2800" dirty="0" err="1"/>
              <a:t>een</a:t>
            </a:r>
            <a:r>
              <a:rPr lang="en-US" sz="2800" dirty="0"/>
              <a:t> “</a:t>
            </a:r>
            <a:r>
              <a:rPr lang="en-US" sz="2800" b="1" dirty="0" err="1"/>
              <a:t>diepgaand</a:t>
            </a:r>
            <a:r>
              <a:rPr lang="en-US" sz="2800" dirty="0"/>
              <a:t>” </a:t>
            </a:r>
            <a:r>
              <a:rPr lang="en-US" sz="2800" dirty="0" err="1"/>
              <a:t>onderzoek</a:t>
            </a:r>
            <a:r>
              <a:rPr lang="en-US" sz="2800" dirty="0"/>
              <a:t> uit</a:t>
            </a:r>
          </a:p>
          <a:p>
            <a:pPr marL="285750" indent="-285750">
              <a:lnSpc>
                <a:spcPct val="200000"/>
              </a:lnSpc>
              <a:buFont typeface="Arial" panose="020B0604020202020204" pitchFamily="34" charset="0"/>
              <a:buChar char="•"/>
            </a:pPr>
            <a:r>
              <a:rPr lang="en-US" sz="2800" dirty="0" err="1"/>
              <a:t>Onderwerp</a:t>
            </a:r>
            <a:r>
              <a:rPr lang="en-US" sz="2800" dirty="0"/>
              <a:t> </a:t>
            </a:r>
            <a:r>
              <a:rPr lang="en-US" sz="2800" dirty="0" err="1"/>
              <a:t>vrij</a:t>
            </a:r>
            <a:r>
              <a:rPr lang="en-US" sz="2800" dirty="0"/>
              <a:t> </a:t>
            </a:r>
            <a:r>
              <a:rPr lang="en-US" sz="2800" dirty="0" err="1"/>
              <a:t>te</a:t>
            </a:r>
            <a:r>
              <a:rPr lang="en-US" sz="2800" dirty="0"/>
              <a:t> </a:t>
            </a:r>
            <a:r>
              <a:rPr lang="en-US" sz="2800" dirty="0" err="1"/>
              <a:t>kiezen</a:t>
            </a:r>
            <a:r>
              <a:rPr lang="en-US" sz="2800" dirty="0"/>
              <a:t>, maar </a:t>
            </a:r>
            <a:r>
              <a:rPr lang="en-US" sz="2800" dirty="0" err="1"/>
              <a:t>wel</a:t>
            </a:r>
            <a:r>
              <a:rPr lang="en-US" sz="2800" dirty="0"/>
              <a:t> in de </a:t>
            </a:r>
            <a:r>
              <a:rPr lang="en-US" sz="2800" b="1" dirty="0"/>
              <a:t>context </a:t>
            </a:r>
            <a:r>
              <a:rPr lang="en-US" sz="2800" dirty="0"/>
              <a:t>van </a:t>
            </a:r>
            <a:r>
              <a:rPr lang="en-US" sz="2800" b="1" dirty="0"/>
              <a:t>TI</a:t>
            </a:r>
          </a:p>
          <a:p>
            <a:pPr marL="285750" indent="-285750">
              <a:lnSpc>
                <a:spcPct val="200000"/>
              </a:lnSpc>
              <a:buFont typeface="Arial" panose="020B0604020202020204" pitchFamily="34" charset="0"/>
              <a:buChar char="•"/>
            </a:pPr>
            <a:r>
              <a:rPr lang="en-US" sz="2800" dirty="0"/>
              <a:t>Je </a:t>
            </a:r>
            <a:r>
              <a:rPr lang="en-US" sz="2800" dirty="0" err="1"/>
              <a:t>geeft</a:t>
            </a:r>
            <a:r>
              <a:rPr lang="en-US" sz="2800" dirty="0"/>
              <a:t> </a:t>
            </a:r>
            <a:r>
              <a:rPr lang="en-US" sz="2800" dirty="0" err="1"/>
              <a:t>een</a:t>
            </a:r>
            <a:r>
              <a:rPr lang="en-US" sz="2800" dirty="0"/>
              <a:t> </a:t>
            </a:r>
            <a:r>
              <a:rPr lang="en-US" sz="2800" dirty="0" err="1"/>
              <a:t>presentatie</a:t>
            </a:r>
            <a:r>
              <a:rPr lang="en-US" sz="2800" dirty="0"/>
              <a:t> van </a:t>
            </a:r>
            <a:r>
              <a:rPr lang="en-US" sz="2800" b="1" dirty="0" err="1"/>
              <a:t>maximaal</a:t>
            </a:r>
            <a:r>
              <a:rPr lang="en-US" sz="2800" dirty="0"/>
              <a:t> 10 </a:t>
            </a:r>
            <a:r>
              <a:rPr lang="en-US" sz="2800" dirty="0" err="1"/>
              <a:t>minuten</a:t>
            </a:r>
            <a:endParaRPr lang="en-US" sz="2800" dirty="0"/>
          </a:p>
          <a:p>
            <a:pPr marL="285750" indent="-285750">
              <a:lnSpc>
                <a:spcPct val="200000"/>
              </a:lnSpc>
              <a:buFont typeface="Arial" panose="020B0604020202020204" pitchFamily="34" charset="0"/>
              <a:buChar char="•"/>
            </a:pPr>
            <a:r>
              <a:rPr lang="en-US" sz="2800" dirty="0"/>
              <a:t>Je </a:t>
            </a:r>
            <a:r>
              <a:rPr lang="en-US" sz="2800" dirty="0" err="1"/>
              <a:t>gebruikt</a:t>
            </a:r>
            <a:r>
              <a:rPr lang="en-US" sz="2800" dirty="0"/>
              <a:t> </a:t>
            </a:r>
            <a:r>
              <a:rPr lang="en-US" sz="2800" b="1" dirty="0" err="1"/>
              <a:t>onderzoeksmethodieken</a:t>
            </a:r>
            <a:endParaRPr lang="nl-NL" sz="2800" dirty="0"/>
          </a:p>
        </p:txBody>
      </p:sp>
      <p:sp>
        <p:nvSpPr>
          <p:cNvPr id="3" name="Rectangle: Rounded Corners 2">
            <a:extLst>
              <a:ext uri="{FF2B5EF4-FFF2-40B4-BE49-F238E27FC236}">
                <a16:creationId xmlns:a16="http://schemas.microsoft.com/office/drawing/2014/main" id="{5CE50164-4C36-9F65-327F-F38F58B04F90}"/>
              </a:ext>
            </a:extLst>
          </p:cNvPr>
          <p:cNvSpPr/>
          <p:nvPr/>
        </p:nvSpPr>
        <p:spPr>
          <a:xfrm>
            <a:off x="6315192" y="168158"/>
            <a:ext cx="5735597" cy="3418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err="1"/>
              <a:t>Presentatie</a:t>
            </a:r>
            <a:r>
              <a:rPr lang="en-US" sz="2400" dirty="0"/>
              <a:t> </a:t>
            </a:r>
            <a:r>
              <a:rPr lang="en-US" sz="2400" dirty="0" err="1"/>
              <a:t>deel</a:t>
            </a:r>
            <a:r>
              <a:rPr lang="en-US" sz="2400" dirty="0"/>
              <a:t> I </a:t>
            </a:r>
          </a:p>
          <a:p>
            <a:r>
              <a:rPr lang="en-US" sz="2400" dirty="0"/>
              <a:t>(het </a:t>
            </a:r>
            <a:r>
              <a:rPr lang="en-US" sz="2400" dirty="0" err="1"/>
              <a:t>deel</a:t>
            </a:r>
            <a:r>
              <a:rPr lang="en-US" sz="2400" dirty="0"/>
              <a:t> wat je </a:t>
            </a:r>
            <a:r>
              <a:rPr lang="en-US" sz="2400" dirty="0" err="1"/>
              <a:t>werkelijk</a:t>
            </a:r>
            <a:r>
              <a:rPr lang="en-US" sz="2400" dirty="0"/>
              <a:t> </a:t>
            </a:r>
            <a:r>
              <a:rPr lang="en-US" sz="2400" dirty="0" err="1"/>
              <a:t>presenteert</a:t>
            </a:r>
            <a:r>
              <a:rPr lang="en-US" sz="2400" dirty="0"/>
              <a:t>)</a:t>
            </a:r>
          </a:p>
          <a:p>
            <a:pPr marL="571500" indent="-571500">
              <a:buFontTx/>
              <a:buChar char="-"/>
            </a:pPr>
            <a:r>
              <a:rPr lang="en-US" sz="2400" dirty="0" err="1"/>
              <a:t>opgebouwd</a:t>
            </a:r>
            <a:r>
              <a:rPr lang="en-US" sz="2400" dirty="0"/>
              <a:t> </a:t>
            </a:r>
            <a:r>
              <a:rPr lang="en-US" sz="2400" dirty="0" err="1"/>
              <a:t>rond</a:t>
            </a:r>
            <a:r>
              <a:rPr lang="en-US" sz="2400" dirty="0"/>
              <a:t> </a:t>
            </a:r>
            <a:r>
              <a:rPr lang="en-US" sz="2400" dirty="0" err="1"/>
              <a:t>deelvragen</a:t>
            </a:r>
            <a:endParaRPr lang="en-US" sz="2400" dirty="0"/>
          </a:p>
          <a:p>
            <a:pPr marL="571500" indent="-571500">
              <a:buFontTx/>
              <a:buChar char="-"/>
            </a:pPr>
            <a:r>
              <a:rPr lang="en-US" sz="2400" dirty="0" err="1"/>
              <a:t>visueel</a:t>
            </a:r>
            <a:r>
              <a:rPr lang="en-US" sz="2400" dirty="0"/>
              <a:t> (</a:t>
            </a:r>
            <a:r>
              <a:rPr lang="en-US" sz="2400" dirty="0" err="1"/>
              <a:t>nauwelijks</a:t>
            </a:r>
            <a:r>
              <a:rPr lang="en-US" sz="2400" dirty="0"/>
              <a:t> </a:t>
            </a:r>
            <a:r>
              <a:rPr lang="en-US" sz="2400" dirty="0" err="1"/>
              <a:t>tekst</a:t>
            </a:r>
            <a:r>
              <a:rPr lang="en-US" sz="2400" dirty="0"/>
              <a:t>)</a:t>
            </a:r>
          </a:p>
          <a:p>
            <a:pPr marL="571500" indent="-571500">
              <a:buFontTx/>
              <a:buChar char="-"/>
            </a:pPr>
            <a:r>
              <a:rPr lang="en-US" sz="2400" dirty="0" err="1"/>
              <a:t>wel</a:t>
            </a:r>
            <a:r>
              <a:rPr lang="en-US" sz="2400" dirty="0"/>
              <a:t> </a:t>
            </a:r>
            <a:r>
              <a:rPr lang="en-US" sz="2400" dirty="0" err="1"/>
              <a:t>referenties</a:t>
            </a:r>
            <a:r>
              <a:rPr lang="en-US" sz="2400" dirty="0"/>
              <a:t> maar IEEE [1]</a:t>
            </a:r>
          </a:p>
          <a:p>
            <a:pPr marL="571500" indent="-571500">
              <a:buFontTx/>
              <a:buChar char="-"/>
            </a:pPr>
            <a:r>
              <a:rPr lang="en-US" sz="2400" dirty="0" err="1"/>
              <a:t>rond</a:t>
            </a:r>
            <a:r>
              <a:rPr lang="en-US" sz="2400" dirty="0"/>
              <a:t> de 5 a 10 slides? </a:t>
            </a:r>
          </a:p>
          <a:p>
            <a:pPr marL="571500" indent="-571500">
              <a:buFontTx/>
              <a:buChar char="-"/>
            </a:pPr>
            <a:r>
              <a:rPr lang="en-US" sz="2400" dirty="0"/>
              <a:t>mag ook Prezi, of md of...</a:t>
            </a:r>
          </a:p>
          <a:p>
            <a:pPr marL="571500" indent="-571500">
              <a:buFontTx/>
              <a:buChar char="-"/>
            </a:pPr>
            <a:r>
              <a:rPr lang="en-US" sz="2400" dirty="0" err="1"/>
              <a:t>bijl</a:t>
            </a:r>
            <a:r>
              <a:rPr lang="en-US" sz="2400" dirty="0"/>
              <a:t> </a:t>
            </a:r>
            <a:r>
              <a:rPr lang="en-US" sz="2400" dirty="0" err="1"/>
              <a:t>valt</a:t>
            </a:r>
            <a:r>
              <a:rPr lang="en-US" sz="2400" dirty="0"/>
              <a:t> </a:t>
            </a:r>
            <a:r>
              <a:rPr lang="en-US" sz="2400" dirty="0" err="1"/>
              <a:t>na</a:t>
            </a:r>
            <a:r>
              <a:rPr lang="en-US" sz="2400" dirty="0"/>
              <a:t> 10 </a:t>
            </a:r>
            <a:r>
              <a:rPr lang="en-US" sz="2400" dirty="0" err="1"/>
              <a:t>minuten</a:t>
            </a:r>
            <a:endParaRPr lang="en-US" sz="2400" dirty="0"/>
          </a:p>
          <a:p>
            <a:pPr marL="571500" indent="-571500">
              <a:buFontTx/>
              <a:buChar char="-"/>
            </a:pPr>
            <a:endParaRPr lang="en-US" sz="2400" dirty="0"/>
          </a:p>
        </p:txBody>
      </p:sp>
      <p:sp>
        <p:nvSpPr>
          <p:cNvPr id="4" name="Rectangle: Rounded Corners 3">
            <a:extLst>
              <a:ext uri="{FF2B5EF4-FFF2-40B4-BE49-F238E27FC236}">
                <a16:creationId xmlns:a16="http://schemas.microsoft.com/office/drawing/2014/main" id="{6ABB7CB1-1896-1E20-E2F3-61BF5C96359E}"/>
              </a:ext>
            </a:extLst>
          </p:cNvPr>
          <p:cNvSpPr/>
          <p:nvPr/>
        </p:nvSpPr>
        <p:spPr>
          <a:xfrm>
            <a:off x="2968928" y="4373678"/>
            <a:ext cx="8813319" cy="21438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err="1"/>
              <a:t>Presentatie</a:t>
            </a:r>
            <a:r>
              <a:rPr lang="en-US" sz="2400" dirty="0"/>
              <a:t> </a:t>
            </a:r>
            <a:r>
              <a:rPr lang="en-US" sz="2400" dirty="0" err="1"/>
              <a:t>deel</a:t>
            </a:r>
            <a:r>
              <a:rPr lang="en-US" sz="2400" dirty="0"/>
              <a:t> II </a:t>
            </a:r>
          </a:p>
          <a:p>
            <a:r>
              <a:rPr lang="en-US" sz="2400" dirty="0"/>
              <a:t>(je </a:t>
            </a:r>
            <a:r>
              <a:rPr lang="en-US" sz="2400" dirty="0" err="1"/>
              <a:t>onderbouwing</a:t>
            </a:r>
            <a:r>
              <a:rPr lang="en-US" sz="2400" dirty="0"/>
              <a:t>/backup slides, zit aan het </a:t>
            </a:r>
            <a:r>
              <a:rPr lang="en-US" sz="2400" dirty="0" err="1"/>
              <a:t>einde</a:t>
            </a:r>
            <a:r>
              <a:rPr lang="en-US" sz="2400" dirty="0"/>
              <a:t> van </a:t>
            </a:r>
            <a:r>
              <a:rPr lang="en-US" sz="2400" dirty="0" err="1"/>
              <a:t>deel</a:t>
            </a:r>
            <a:r>
              <a:rPr lang="en-US" sz="2400" dirty="0"/>
              <a:t> I)</a:t>
            </a:r>
          </a:p>
          <a:p>
            <a:pPr marL="571500" indent="-571500">
              <a:buFontTx/>
              <a:buChar char="-"/>
            </a:pPr>
            <a:r>
              <a:rPr lang="en-US" sz="2400" dirty="0" err="1"/>
              <a:t>hier</a:t>
            </a:r>
            <a:r>
              <a:rPr lang="en-US" sz="2400" dirty="0"/>
              <a:t> mag heel </a:t>
            </a:r>
            <a:r>
              <a:rPr lang="en-US" sz="2400" dirty="0" err="1"/>
              <a:t>veel</a:t>
            </a:r>
            <a:r>
              <a:rPr lang="en-US" sz="2400" dirty="0"/>
              <a:t> </a:t>
            </a:r>
            <a:r>
              <a:rPr lang="en-US" sz="2400" dirty="0" err="1"/>
              <a:t>tekst</a:t>
            </a:r>
            <a:r>
              <a:rPr lang="en-US" sz="2400" dirty="0"/>
              <a:t>, </a:t>
            </a:r>
            <a:r>
              <a:rPr lang="en-US" sz="2400" dirty="0" err="1"/>
              <a:t>hoeft</a:t>
            </a:r>
            <a:r>
              <a:rPr lang="en-US" sz="2400" dirty="0"/>
              <a:t> </a:t>
            </a:r>
            <a:r>
              <a:rPr lang="en-US" sz="2400" dirty="0" err="1"/>
              <a:t>niet</a:t>
            </a:r>
            <a:r>
              <a:rPr lang="en-US" sz="2400" dirty="0"/>
              <a:t> </a:t>
            </a:r>
            <a:r>
              <a:rPr lang="en-US" sz="2400" dirty="0" err="1"/>
              <a:t>presenteerbaar</a:t>
            </a:r>
            <a:endParaRPr lang="en-US" sz="2400" dirty="0"/>
          </a:p>
          <a:p>
            <a:pPr marL="571500" indent="-571500">
              <a:buFontTx/>
              <a:buChar char="-"/>
            </a:pPr>
            <a:r>
              <a:rPr lang="en-US" sz="2400" dirty="0"/>
              <a:t>mag zo </a:t>
            </a:r>
            <a:r>
              <a:rPr lang="en-US" sz="2400" dirty="0" err="1"/>
              <a:t>groot</a:t>
            </a:r>
            <a:r>
              <a:rPr lang="en-US" sz="2400" dirty="0"/>
              <a:t> </a:t>
            </a:r>
            <a:r>
              <a:rPr lang="en-US" sz="2400" dirty="0" err="1"/>
              <a:t>zijn</a:t>
            </a:r>
            <a:r>
              <a:rPr lang="en-US" sz="2400" dirty="0"/>
              <a:t> </a:t>
            </a:r>
            <a:r>
              <a:rPr lang="en-US" sz="2400" dirty="0" err="1"/>
              <a:t>als</a:t>
            </a:r>
            <a:r>
              <a:rPr lang="en-US" sz="2400" dirty="0"/>
              <a:t> je </a:t>
            </a:r>
            <a:r>
              <a:rPr lang="en-US" sz="2400" dirty="0" err="1"/>
              <a:t>zelf</a:t>
            </a:r>
            <a:r>
              <a:rPr lang="en-US" sz="2400" dirty="0"/>
              <a:t> wilt (mag ook je “</a:t>
            </a:r>
            <a:r>
              <a:rPr lang="en-US" sz="2400" dirty="0" err="1"/>
              <a:t>kladblokje</a:t>
            </a:r>
            <a:r>
              <a:rPr lang="en-US" sz="2400" dirty="0"/>
              <a:t>” </a:t>
            </a:r>
            <a:r>
              <a:rPr lang="en-US" sz="2400" dirty="0" err="1"/>
              <a:t>zijn</a:t>
            </a:r>
            <a:r>
              <a:rPr lang="en-US" sz="2400" dirty="0"/>
              <a:t>)</a:t>
            </a:r>
          </a:p>
          <a:p>
            <a:pPr marL="571500" indent="-571500">
              <a:buFontTx/>
              <a:buChar char="-"/>
            </a:pPr>
            <a:r>
              <a:rPr lang="en-US" sz="2400" dirty="0"/>
              <a:t>1 </a:t>
            </a:r>
            <a:r>
              <a:rPr lang="en-US" sz="2400" dirty="0" err="1"/>
              <a:t>pagina</a:t>
            </a:r>
            <a:r>
              <a:rPr lang="en-US" sz="2400" dirty="0"/>
              <a:t> met alle </a:t>
            </a:r>
            <a:r>
              <a:rPr lang="en-US" sz="2400" dirty="0" err="1"/>
              <a:t>bronnen</a:t>
            </a:r>
            <a:r>
              <a:rPr lang="en-US" sz="2400"/>
              <a:t> (</a:t>
            </a:r>
            <a:r>
              <a:rPr lang="en-US" sz="2400" dirty="0"/>
              <a:t>APA </a:t>
            </a:r>
            <a:r>
              <a:rPr lang="en-US" sz="2400" dirty="0" err="1"/>
              <a:t>stijl</a:t>
            </a:r>
            <a:r>
              <a:rPr lang="en-US" sz="2400" dirty="0"/>
              <a:t>) </a:t>
            </a:r>
          </a:p>
        </p:txBody>
      </p:sp>
    </p:spTree>
    <p:extLst>
      <p:ext uri="{BB962C8B-B14F-4D97-AF65-F5344CB8AC3E}">
        <p14:creationId xmlns:p14="http://schemas.microsoft.com/office/powerpoint/2010/main" val="25851585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CE8A35-B736-CD39-1D38-2D2F0325FB01}"/>
              </a:ext>
            </a:extLst>
          </p:cNvPr>
          <p:cNvSpPr txBox="1">
            <a:spLocks/>
          </p:cNvSpPr>
          <p:nvPr/>
        </p:nvSpPr>
        <p:spPr>
          <a:xfrm>
            <a:off x="7883610" y="1956489"/>
            <a:ext cx="3282777" cy="3330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Trade Gothic Inline" panose="020F0502020204030204" pitchFamily="34" charset="0"/>
              </a:rPr>
              <a:t>Dank </a:t>
            </a:r>
            <a:r>
              <a:rPr lang="en-US" sz="3200" dirty="0" err="1">
                <a:latin typeface="Trade Gothic Inline" panose="020F0502020204030204" pitchFamily="34" charset="0"/>
              </a:rPr>
              <a:t>voor</a:t>
            </a:r>
            <a:r>
              <a:rPr lang="en-US" sz="3200" dirty="0">
                <a:latin typeface="Trade Gothic Inline" panose="020F0502020204030204" pitchFamily="34" charset="0"/>
              </a:rPr>
              <a:t> de </a:t>
            </a:r>
            <a:r>
              <a:rPr lang="en-US" sz="3200" dirty="0" err="1">
                <a:latin typeface="Trade Gothic Inline" panose="020F0502020204030204" pitchFamily="34" charset="0"/>
              </a:rPr>
              <a:t>aandacht</a:t>
            </a:r>
            <a:r>
              <a:rPr lang="en-US" sz="3200" dirty="0">
                <a:latin typeface="Trade Gothic Inline" panose="020F0502020204030204" pitchFamily="34" charset="0"/>
              </a:rPr>
              <a:t>!</a:t>
            </a:r>
          </a:p>
          <a:p>
            <a:pPr algn="ctr"/>
            <a:endParaRPr lang="en-US" sz="3200" dirty="0">
              <a:latin typeface="Trade Gothic Inline" panose="020F0502020204030204" pitchFamily="34" charset="0"/>
            </a:endParaRPr>
          </a:p>
          <a:p>
            <a:pPr algn="ctr"/>
            <a:endParaRPr lang="en-US" sz="3200" dirty="0">
              <a:latin typeface="Trade Gothic Inline" panose="020F0502020204030204" pitchFamily="34" charset="0"/>
            </a:endParaRPr>
          </a:p>
          <a:p>
            <a:pPr algn="ctr"/>
            <a:r>
              <a:rPr lang="en-US" sz="3200" dirty="0" err="1">
                <a:latin typeface="Trade Gothic Inline" panose="020F0502020204030204" pitchFamily="34" charset="0"/>
              </a:rPr>
              <a:t>Nog</a:t>
            </a:r>
            <a:r>
              <a:rPr lang="en-US" sz="3200" dirty="0">
                <a:latin typeface="Trade Gothic Inline" panose="020F0502020204030204" pitchFamily="34" charset="0"/>
              </a:rPr>
              <a:t> </a:t>
            </a:r>
            <a:r>
              <a:rPr lang="en-US" sz="3200" dirty="0" err="1">
                <a:latin typeface="Trade Gothic Inline" panose="020F0502020204030204" pitchFamily="34" charset="0"/>
              </a:rPr>
              <a:t>vragen</a:t>
            </a:r>
            <a:r>
              <a:rPr lang="en-US" sz="3200" dirty="0">
                <a:latin typeface="Trade Gothic Inline" panose="020F0502020204030204" pitchFamily="34" charset="0"/>
              </a:rPr>
              <a:t>?</a:t>
            </a:r>
          </a:p>
        </p:txBody>
      </p:sp>
      <p:pic>
        <p:nvPicPr>
          <p:cNvPr id="11" name="Picture 10" descr="A person in a diving suit in the water&#10;&#10;AI-generated content may be incorrect.">
            <a:extLst>
              <a:ext uri="{FF2B5EF4-FFF2-40B4-BE49-F238E27FC236}">
                <a16:creationId xmlns:a16="http://schemas.microsoft.com/office/drawing/2014/main" id="{8959211D-4388-A9CB-A0BC-1D95822C5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228647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D83D-E97F-4C30-B624-B0F7FBDE8069}"/>
              </a:ext>
            </a:extLst>
          </p:cNvPr>
          <p:cNvSpPr>
            <a:spLocks noGrp="1"/>
          </p:cNvSpPr>
          <p:nvPr>
            <p:ph type="title"/>
          </p:nvPr>
        </p:nvSpPr>
        <p:spPr>
          <a:xfrm>
            <a:off x="524741" y="620392"/>
            <a:ext cx="3808268" cy="5504688"/>
          </a:xfrm>
        </p:spPr>
        <p:txBody>
          <a:bodyPr>
            <a:normAutofit/>
          </a:bodyPr>
          <a:lstStyle/>
          <a:p>
            <a:r>
              <a:rPr lang="nl-NL" sz="6000" dirty="0">
                <a:solidFill>
                  <a:schemeClr val="accent5"/>
                </a:solidFill>
              </a:rPr>
              <a:t>Waarom onderzoek?</a:t>
            </a:r>
          </a:p>
        </p:txBody>
      </p:sp>
      <p:graphicFrame>
        <p:nvGraphicFramePr>
          <p:cNvPr id="7" name="Content Placeholder 4">
            <a:extLst>
              <a:ext uri="{FF2B5EF4-FFF2-40B4-BE49-F238E27FC236}">
                <a16:creationId xmlns:a16="http://schemas.microsoft.com/office/drawing/2014/main" id="{9ADEAC3E-6394-DC73-CED1-19686078CFA1}"/>
              </a:ext>
            </a:extLst>
          </p:cNvPr>
          <p:cNvGraphicFramePr>
            <a:graphicFrameLocks noGrp="1"/>
          </p:cNvGraphicFramePr>
          <p:nvPr>
            <p:ph idx="1"/>
            <p:extLst>
              <p:ext uri="{D42A27DB-BD31-4B8C-83A1-F6EECF244321}">
                <p14:modId xmlns:p14="http://schemas.microsoft.com/office/powerpoint/2010/main" val="1758557090"/>
              </p:ext>
            </p:extLst>
          </p:nvPr>
        </p:nvGraphicFramePr>
        <p:xfrm>
          <a:off x="4920214" y="818100"/>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355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08028A-AEB2-F053-3556-6A948DE02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12322-3F8C-A091-3A2D-532A7DF59980}"/>
              </a:ext>
            </a:extLst>
          </p:cNvPr>
          <p:cNvSpPr>
            <a:spLocks noGrp="1"/>
          </p:cNvSpPr>
          <p:nvPr>
            <p:ph type="title"/>
          </p:nvPr>
        </p:nvSpPr>
        <p:spPr>
          <a:xfrm>
            <a:off x="185351" y="620392"/>
            <a:ext cx="4147658" cy="5504688"/>
          </a:xfrm>
        </p:spPr>
        <p:txBody>
          <a:bodyPr>
            <a:normAutofit/>
          </a:bodyPr>
          <a:lstStyle/>
          <a:p>
            <a:r>
              <a:rPr lang="nl-NL" sz="6000" dirty="0">
                <a:solidFill>
                  <a:schemeClr val="accent5"/>
                </a:solidFill>
              </a:rPr>
              <a:t>Waarom een presentatie?</a:t>
            </a:r>
          </a:p>
        </p:txBody>
      </p:sp>
      <p:graphicFrame>
        <p:nvGraphicFramePr>
          <p:cNvPr id="7" name="Content Placeholder 4">
            <a:extLst>
              <a:ext uri="{FF2B5EF4-FFF2-40B4-BE49-F238E27FC236}">
                <a16:creationId xmlns:a16="http://schemas.microsoft.com/office/drawing/2014/main" id="{5FC24C2D-0341-A287-87C6-C8CF9F18D66F}"/>
              </a:ext>
            </a:extLst>
          </p:cNvPr>
          <p:cNvGraphicFramePr>
            <a:graphicFrameLocks noGrp="1"/>
          </p:cNvGraphicFramePr>
          <p:nvPr>
            <p:ph idx="1"/>
            <p:extLst>
              <p:ext uri="{D42A27DB-BD31-4B8C-83A1-F6EECF244321}">
                <p14:modId xmlns:p14="http://schemas.microsoft.com/office/powerpoint/2010/main" val="3003148814"/>
              </p:ext>
            </p:extLst>
          </p:nvPr>
        </p:nvGraphicFramePr>
        <p:xfrm>
          <a:off x="4920214" y="818100"/>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2556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836679" y="723898"/>
            <a:ext cx="6002110" cy="1495425"/>
          </a:xfrm>
        </p:spPr>
        <p:txBody>
          <a:bodyPr vert="horz" lIns="91440" tIns="45720" rIns="91440" bIns="45720" rtlCol="0" anchor="ctr">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400"/>
            <a:r>
              <a:rPr lang="en-US" sz="4000" b="1">
                <a:latin typeface="+mj-lt"/>
                <a:ea typeface="+mj-ea"/>
                <a:cs typeface="+mj-cs"/>
              </a:rPr>
              <a:t>Onderzoek</a:t>
            </a:r>
          </a:p>
        </p:txBody>
      </p:sp>
      <p:sp>
        <p:nvSpPr>
          <p:cNvPr id="5" name="Rechthoek 4">
            <a:extLst>
              <a:ext uri="{FF2B5EF4-FFF2-40B4-BE49-F238E27FC236}">
                <a16:creationId xmlns:a16="http://schemas.microsoft.com/office/drawing/2014/main" id="{A9348AA5-067C-4547-B4E9-3C1090ABE93D}"/>
              </a:ext>
            </a:extLst>
          </p:cNvPr>
          <p:cNvSpPr/>
          <p:nvPr/>
        </p:nvSpPr>
        <p:spPr>
          <a:xfrm>
            <a:off x="7895967" y="6211670"/>
            <a:ext cx="4296033" cy="477054"/>
          </a:xfrm>
          <a:prstGeom prst="rect">
            <a:avLst/>
          </a:prstGeom>
        </p:spPr>
        <p:txBody>
          <a:bodyPr wrap="square">
            <a:sp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914377">
              <a:spcAft>
                <a:spcPts val="600"/>
              </a:spcAft>
              <a:defRPr/>
            </a:pPr>
            <a:r>
              <a:rPr lang="nl-NL" sz="1000" dirty="0">
                <a:solidFill>
                  <a:prstClr val="black"/>
                </a:solidFill>
                <a:latin typeface="Calibri" panose="020F0502020204030204"/>
              </a:rPr>
              <a:t>(Bron: PRAKTISCH RELEVANT ÉN METHODISCH GRONDIG?</a:t>
            </a:r>
          </a:p>
          <a:p>
            <a:pPr defTabSz="914377">
              <a:spcAft>
                <a:spcPts val="600"/>
              </a:spcAft>
              <a:defRPr/>
            </a:pPr>
            <a:r>
              <a:rPr lang="nl-NL" sz="1000" dirty="0">
                <a:solidFill>
                  <a:prstClr val="black"/>
                </a:solidFill>
                <a:latin typeface="Calibri" panose="020F0502020204030204"/>
              </a:rPr>
              <a:t>D. Andriessen (2014))</a:t>
            </a:r>
          </a:p>
        </p:txBody>
      </p:sp>
      <p:pic>
        <p:nvPicPr>
          <p:cNvPr id="9" name="Picture 8">
            <a:extLst>
              <a:ext uri="{FF2B5EF4-FFF2-40B4-BE49-F238E27FC236}">
                <a16:creationId xmlns:a16="http://schemas.microsoft.com/office/drawing/2014/main" id="{536B6F36-E8C8-6B53-BBBF-51FD6A23C8B9}"/>
              </a:ext>
            </a:extLst>
          </p:cNvPr>
          <p:cNvPicPr>
            <a:picLocks noChangeAspect="1"/>
          </p:cNvPicPr>
          <p:nvPr/>
        </p:nvPicPr>
        <p:blipFill rotWithShape="1">
          <a:blip r:embed="rId3"/>
          <a:srcRect l="30893" r="20513" b="-1"/>
          <a:stretch/>
        </p:blipFill>
        <p:spPr>
          <a:xfrm>
            <a:off x="7199440" y="10"/>
            <a:ext cx="4992560" cy="6857990"/>
          </a:xfrm>
          <a:prstGeom prst="rect">
            <a:avLst/>
          </a:prstGeom>
          <a:effectLst/>
        </p:spPr>
      </p:pic>
      <p:graphicFrame>
        <p:nvGraphicFramePr>
          <p:cNvPr id="7" name="Tijdelijke aanduiding voor inhoud 2">
            <a:extLst>
              <a:ext uri="{FF2B5EF4-FFF2-40B4-BE49-F238E27FC236}">
                <a16:creationId xmlns:a16="http://schemas.microsoft.com/office/drawing/2014/main" id="{8CEA3DCE-E171-4E1A-873C-DEDEAFD99A17}"/>
              </a:ext>
            </a:extLst>
          </p:cNvPr>
          <p:cNvGraphicFramePr>
            <a:graphicFrameLocks noGrp="1"/>
          </p:cNvGraphicFramePr>
          <p:nvPr>
            <p:ph idx="1"/>
            <p:extLst>
              <p:ext uri="{D42A27DB-BD31-4B8C-83A1-F6EECF244321}">
                <p14:modId xmlns:p14="http://schemas.microsoft.com/office/powerpoint/2010/main" val="3881886010"/>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1469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AB9FA4-810F-481E-906A-BE1590C07B8B}"/>
              </a:ext>
            </a:extLst>
          </p:cNvPr>
          <p:cNvSpPr>
            <a:spLocks noGrp="1"/>
          </p:cNvSpPr>
          <p:nvPr>
            <p:ph type="title"/>
          </p:nvPr>
        </p:nvSpPr>
        <p:spPr>
          <a:xfrm>
            <a:off x="972073" y="325970"/>
            <a:ext cx="9924529" cy="1325033"/>
          </a:xfrm>
        </p:spPr>
        <p:txBody>
          <a:bodyPr anchor="ctr">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nl-NL" sz="5400" dirty="0">
                <a:solidFill>
                  <a:schemeClr val="accent1"/>
                </a:solidFill>
              </a:rPr>
              <a:t>Een hoofdvraag is…</a:t>
            </a:r>
          </a:p>
        </p:txBody>
      </p:sp>
      <p:pic>
        <p:nvPicPr>
          <p:cNvPr id="5" name="Picture 2" descr="Vraagteken Vraag Reactie Search - Gratis afbeelding op Pixabay">
            <a:extLst>
              <a:ext uri="{FF2B5EF4-FFF2-40B4-BE49-F238E27FC236}">
                <a16:creationId xmlns:a16="http://schemas.microsoft.com/office/drawing/2014/main" id="{85F01CEE-23EA-4969-8757-BBACAD2596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76419" y="1797050"/>
            <a:ext cx="4080933" cy="4080933"/>
          </a:xfrm>
          <a:prstGeom prst="rect">
            <a:avLst/>
          </a:prstGeom>
          <a:solidFill>
            <a:srgbClr val="FFFFFF"/>
          </a:solidFill>
        </p:spPr>
      </p:pic>
      <p:sp>
        <p:nvSpPr>
          <p:cNvPr id="4" name="Tijdelijke aanduiding voor inhoud 3">
            <a:extLst>
              <a:ext uri="{FF2B5EF4-FFF2-40B4-BE49-F238E27FC236}">
                <a16:creationId xmlns:a16="http://schemas.microsoft.com/office/drawing/2014/main" id="{C6D1CCC8-AC0F-482F-B0FD-192E8A24C328}"/>
              </a:ext>
            </a:extLst>
          </p:cNvPr>
          <p:cNvSpPr>
            <a:spLocks noGrp="1"/>
          </p:cNvSpPr>
          <p:nvPr>
            <p:ph sz="quarter" idx="16"/>
          </p:nvPr>
        </p:nvSpPr>
        <p:spPr>
          <a:xfrm>
            <a:off x="4757352" y="1797051"/>
            <a:ext cx="7104448" cy="4080933"/>
          </a:xfrm>
        </p:spPr>
        <p:txBody>
          <a:bodyPr>
            <a:normAutofit lnSpcReduction="10000"/>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eaLnBrk="0" hangingPunct="0">
              <a:spcBef>
                <a:spcPct val="20000"/>
              </a:spcBef>
              <a:buNone/>
              <a:defRPr/>
            </a:pPr>
            <a:r>
              <a:rPr lang="nl-NL" sz="3600" dirty="0"/>
              <a:t>Een </a:t>
            </a:r>
            <a:r>
              <a:rPr lang="nl-NL" sz="3600" b="1" dirty="0"/>
              <a:t>open</a:t>
            </a:r>
            <a:r>
              <a:rPr lang="nl-NL" sz="3600" dirty="0"/>
              <a:t> vraag die zicht geeft op</a:t>
            </a:r>
          </a:p>
          <a:p>
            <a:pPr marL="0" indent="0" eaLnBrk="0" hangingPunct="0">
              <a:spcBef>
                <a:spcPct val="20000"/>
              </a:spcBef>
              <a:buNone/>
              <a:defRPr/>
            </a:pPr>
            <a:endParaRPr lang="nl-NL" sz="3600" dirty="0"/>
          </a:p>
          <a:p>
            <a:pPr marL="609585" indent="-609585" eaLnBrk="0" hangingPunct="0">
              <a:spcBef>
                <a:spcPct val="20000"/>
              </a:spcBef>
              <a:buFont typeface="+mj-lt"/>
              <a:buAutoNum type="arabicPeriod"/>
              <a:defRPr/>
            </a:pPr>
            <a:r>
              <a:rPr lang="nl-NL" sz="3600" dirty="0"/>
              <a:t>de aanleiding,</a:t>
            </a:r>
          </a:p>
          <a:p>
            <a:pPr marL="609585" indent="-609585" eaLnBrk="0" hangingPunct="0">
              <a:spcBef>
                <a:spcPct val="20000"/>
              </a:spcBef>
              <a:buFont typeface="+mj-lt"/>
              <a:buAutoNum type="arabicPeriod"/>
              <a:defRPr/>
            </a:pPr>
            <a:r>
              <a:rPr lang="nl-NL" sz="3600" dirty="0"/>
              <a:t>het gewenste eindresultaat,</a:t>
            </a:r>
          </a:p>
          <a:p>
            <a:pPr marL="609585" indent="-609585" eaLnBrk="0" hangingPunct="0">
              <a:spcBef>
                <a:spcPct val="20000"/>
              </a:spcBef>
              <a:buFont typeface="+mj-lt"/>
              <a:buAutoNum type="arabicPeriod"/>
              <a:defRPr/>
            </a:pPr>
            <a:r>
              <a:rPr lang="nl-NL" sz="3600" dirty="0"/>
              <a:t>de centrale begrippen en</a:t>
            </a:r>
          </a:p>
          <a:p>
            <a:pPr marL="609585" indent="-609585" eaLnBrk="0" hangingPunct="0">
              <a:spcBef>
                <a:spcPct val="20000"/>
              </a:spcBef>
              <a:buFont typeface="+mj-lt"/>
              <a:buAutoNum type="arabicPeriod"/>
              <a:defRPr/>
            </a:pPr>
            <a:r>
              <a:rPr lang="nl-NL" sz="3600" dirty="0"/>
              <a:t>de te gebruiken methode</a:t>
            </a:r>
            <a:br>
              <a:rPr lang="nl-NL" sz="3600" dirty="0"/>
            </a:br>
            <a:r>
              <a:rPr lang="nl-NL" sz="3600" dirty="0"/>
              <a:t>		(de soort opdracht).</a:t>
            </a:r>
          </a:p>
          <a:p>
            <a:pPr marL="0" indent="0">
              <a:buNone/>
            </a:pPr>
            <a:endParaRPr lang="nl-NL" sz="3600" dirty="0"/>
          </a:p>
        </p:txBody>
      </p:sp>
      <p:sp>
        <p:nvSpPr>
          <p:cNvPr id="7" name="Rectangle: Rounded Corners 6">
            <a:extLst>
              <a:ext uri="{FF2B5EF4-FFF2-40B4-BE49-F238E27FC236}">
                <a16:creationId xmlns:a16="http://schemas.microsoft.com/office/drawing/2014/main" id="{B76AF681-3772-201E-8384-F574F7BA7E0E}"/>
              </a:ext>
            </a:extLst>
          </p:cNvPr>
          <p:cNvSpPr/>
          <p:nvPr/>
        </p:nvSpPr>
        <p:spPr>
          <a:xfrm rot="21197669">
            <a:off x="3595816" y="1651003"/>
            <a:ext cx="6289589" cy="374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err="1"/>
              <a:t>Niet</a:t>
            </a:r>
            <a:r>
              <a:rPr lang="en-US" sz="4000" dirty="0"/>
              <a:t> zo </a:t>
            </a:r>
            <a:r>
              <a:rPr lang="en-US" sz="4000" dirty="0" err="1"/>
              <a:t>geschikt</a:t>
            </a:r>
            <a:r>
              <a:rPr lang="en-US" sz="4000" dirty="0"/>
              <a:t> </a:t>
            </a:r>
            <a:r>
              <a:rPr lang="en-US" sz="4000" dirty="0" err="1"/>
              <a:t>voor</a:t>
            </a:r>
            <a:r>
              <a:rPr lang="en-US" sz="4000" dirty="0"/>
              <a:t> </a:t>
            </a:r>
            <a:r>
              <a:rPr lang="en-US" sz="4000" dirty="0" err="1"/>
              <a:t>een</a:t>
            </a:r>
            <a:r>
              <a:rPr lang="en-US" sz="4000" dirty="0"/>
              <a:t> Deep Dive...</a:t>
            </a:r>
          </a:p>
          <a:p>
            <a:r>
              <a:rPr lang="en-US" sz="4000" dirty="0"/>
              <a:t> Je </a:t>
            </a:r>
            <a:r>
              <a:rPr lang="en-US" sz="4000" dirty="0" err="1"/>
              <a:t>weet</a:t>
            </a:r>
            <a:r>
              <a:rPr lang="en-US" sz="4000" dirty="0"/>
              <a:t> </a:t>
            </a:r>
            <a:r>
              <a:rPr lang="en-US" sz="4000" dirty="0" err="1"/>
              <a:t>nog</a:t>
            </a:r>
            <a:r>
              <a:rPr lang="en-US" sz="4000" dirty="0"/>
              <a:t> </a:t>
            </a:r>
            <a:r>
              <a:rPr lang="en-US" sz="4000" dirty="0" err="1"/>
              <a:t>niet</a:t>
            </a:r>
            <a:r>
              <a:rPr lang="en-US" sz="4000" dirty="0"/>
              <a:t> wat je </a:t>
            </a:r>
            <a:r>
              <a:rPr lang="en-US" sz="4000" dirty="0" err="1"/>
              <a:t>eigenlijk</a:t>
            </a:r>
            <a:r>
              <a:rPr lang="en-US" sz="4000" dirty="0"/>
              <a:t> wilt </a:t>
            </a:r>
            <a:r>
              <a:rPr lang="en-US" sz="4000" dirty="0" err="1"/>
              <a:t>weten</a:t>
            </a:r>
            <a:r>
              <a:rPr lang="en-US" sz="4000" dirty="0"/>
              <a:t>!</a:t>
            </a:r>
            <a:endParaRPr lang="nl-NL" sz="4000" dirty="0"/>
          </a:p>
        </p:txBody>
      </p:sp>
    </p:spTree>
    <p:extLst>
      <p:ext uri="{BB962C8B-B14F-4D97-AF65-F5344CB8AC3E}">
        <p14:creationId xmlns:p14="http://schemas.microsoft.com/office/powerpoint/2010/main" val="289998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043631" y="809898"/>
            <a:ext cx="10173010" cy="1554480"/>
          </a:xfrm>
        </p:spPr>
        <p:txBody>
          <a:bodyPr anchor="ctr">
            <a:normAutofit/>
          </a:bodyPr>
          <a:lstStyle/>
          <a:p>
            <a:r>
              <a:rPr lang="en-US" sz="4800"/>
              <a:t>Opstellen van deelvragen</a:t>
            </a:r>
            <a:endParaRPr lang="nl-NL" sz="4800"/>
          </a:p>
        </p:txBody>
      </p:sp>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Tijdelijke aanduiding voor inhoud 2">
            <a:extLst>
              <a:ext uri="{FF2B5EF4-FFF2-40B4-BE49-F238E27FC236}">
                <a16:creationId xmlns:a16="http://schemas.microsoft.com/office/drawing/2014/main" id="{DF3DDDE2-E9ED-4CC2-9FCD-BD4456817666}"/>
              </a:ext>
            </a:extLst>
          </p:cNvPr>
          <p:cNvGraphicFramePr>
            <a:graphicFrameLocks noGrp="1"/>
          </p:cNvGraphicFramePr>
          <p:nvPr>
            <p:ph idx="1"/>
            <p:extLst>
              <p:ext uri="{D42A27DB-BD31-4B8C-83A1-F6EECF244321}">
                <p14:modId xmlns:p14="http://schemas.microsoft.com/office/powerpoint/2010/main" val="72600146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BB27BEDA-7C82-0C7B-BE91-ED8F9DAAD698}"/>
              </a:ext>
            </a:extLst>
          </p:cNvPr>
          <p:cNvSpPr/>
          <p:nvPr/>
        </p:nvSpPr>
        <p:spPr>
          <a:xfrm rot="929007">
            <a:off x="7233068" y="470104"/>
            <a:ext cx="5192542" cy="13697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Prima </a:t>
            </a:r>
            <a:r>
              <a:rPr lang="en-US" sz="3200" dirty="0" err="1"/>
              <a:t>voor</a:t>
            </a:r>
            <a:r>
              <a:rPr lang="en-US" sz="3200" dirty="0"/>
              <a:t> Deep Dive...</a:t>
            </a:r>
          </a:p>
          <a:p>
            <a:pPr algn="ctr"/>
            <a:r>
              <a:rPr lang="en-US" sz="3200" dirty="0"/>
              <a:t> Je wtf </a:t>
            </a:r>
            <a:r>
              <a:rPr lang="en-US" sz="3200" dirty="0" err="1"/>
              <a:t>momenten</a:t>
            </a:r>
            <a:r>
              <a:rPr lang="en-US" sz="3200" dirty="0"/>
              <a:t>!</a:t>
            </a:r>
            <a:endParaRPr lang="nl-NL" sz="3200" dirty="0"/>
          </a:p>
        </p:txBody>
      </p:sp>
    </p:spTree>
    <p:extLst>
      <p:ext uri="{BB962C8B-B14F-4D97-AF65-F5344CB8AC3E}">
        <p14:creationId xmlns:p14="http://schemas.microsoft.com/office/powerpoint/2010/main" val="123845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07BF9AD-5FD6-4524-9896-D768B30BA18E}"/>
              </a:ext>
            </a:extLst>
          </p:cNvPr>
          <p:cNvSpPr>
            <a:spLocks noGrp="1"/>
          </p:cNvSpPr>
          <p:nvPr>
            <p:ph type="title"/>
          </p:nvPr>
        </p:nvSpPr>
        <p:spPr/>
        <p:txBody>
          <a:bodyPr>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nl-NL" sz="3600" dirty="0"/>
              <a:t>Van hoofdvraag naar deelvragen</a:t>
            </a:r>
          </a:p>
        </p:txBody>
      </p:sp>
      <p:sp>
        <p:nvSpPr>
          <p:cNvPr id="9" name="Rechthoek 8">
            <a:extLst>
              <a:ext uri="{FF2B5EF4-FFF2-40B4-BE49-F238E27FC236}">
                <a16:creationId xmlns:a16="http://schemas.microsoft.com/office/drawing/2014/main" id="{1B3DB116-99E0-4D46-B46F-37E89812EB67}"/>
              </a:ext>
            </a:extLst>
          </p:cNvPr>
          <p:cNvSpPr/>
          <p:nvPr/>
        </p:nvSpPr>
        <p:spPr>
          <a:xfrm>
            <a:off x="181787" y="2998065"/>
            <a:ext cx="2358639" cy="9115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3200" dirty="0"/>
              <a:t>Hoofdvraag</a:t>
            </a:r>
          </a:p>
        </p:txBody>
      </p:sp>
      <p:sp>
        <p:nvSpPr>
          <p:cNvPr id="10" name="Rechthoek 9">
            <a:extLst>
              <a:ext uri="{FF2B5EF4-FFF2-40B4-BE49-F238E27FC236}">
                <a16:creationId xmlns:a16="http://schemas.microsoft.com/office/drawing/2014/main" id="{40CE776E-296D-4087-BAF5-66F5913BC5B4}"/>
              </a:ext>
            </a:extLst>
          </p:cNvPr>
          <p:cNvSpPr/>
          <p:nvPr/>
        </p:nvSpPr>
        <p:spPr>
          <a:xfrm>
            <a:off x="4164573" y="1870020"/>
            <a:ext cx="1635108" cy="5860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1867" dirty="0"/>
              <a:t>Deelvraag</a:t>
            </a:r>
          </a:p>
        </p:txBody>
      </p:sp>
      <p:sp>
        <p:nvSpPr>
          <p:cNvPr id="13" name="Rechthoek 12">
            <a:extLst>
              <a:ext uri="{FF2B5EF4-FFF2-40B4-BE49-F238E27FC236}">
                <a16:creationId xmlns:a16="http://schemas.microsoft.com/office/drawing/2014/main" id="{C253C50E-2A04-402C-A5BD-086A3E250EEA}"/>
              </a:ext>
            </a:extLst>
          </p:cNvPr>
          <p:cNvSpPr/>
          <p:nvPr/>
        </p:nvSpPr>
        <p:spPr>
          <a:xfrm>
            <a:off x="4164573" y="2612075"/>
            <a:ext cx="1635108" cy="5860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1867" dirty="0"/>
              <a:t>Deelvraag</a:t>
            </a:r>
          </a:p>
        </p:txBody>
      </p:sp>
      <p:sp>
        <p:nvSpPr>
          <p:cNvPr id="14" name="Rechthoek 13">
            <a:extLst>
              <a:ext uri="{FF2B5EF4-FFF2-40B4-BE49-F238E27FC236}">
                <a16:creationId xmlns:a16="http://schemas.microsoft.com/office/drawing/2014/main" id="{E5B0FDF2-C845-4459-87D3-8E942F30680A}"/>
              </a:ext>
            </a:extLst>
          </p:cNvPr>
          <p:cNvSpPr/>
          <p:nvPr/>
        </p:nvSpPr>
        <p:spPr>
          <a:xfrm>
            <a:off x="4164573" y="4002579"/>
            <a:ext cx="1635108" cy="5860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1867" dirty="0"/>
              <a:t>Deelvraag</a:t>
            </a:r>
          </a:p>
        </p:txBody>
      </p:sp>
      <p:sp>
        <p:nvSpPr>
          <p:cNvPr id="15" name="Rechthoek 14">
            <a:extLst>
              <a:ext uri="{FF2B5EF4-FFF2-40B4-BE49-F238E27FC236}">
                <a16:creationId xmlns:a16="http://schemas.microsoft.com/office/drawing/2014/main" id="{219E8ED0-1739-4F1D-9CFE-93949A952132}"/>
              </a:ext>
            </a:extLst>
          </p:cNvPr>
          <p:cNvSpPr/>
          <p:nvPr/>
        </p:nvSpPr>
        <p:spPr>
          <a:xfrm>
            <a:off x="4164573" y="4744633"/>
            <a:ext cx="1635108" cy="5860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1867" dirty="0"/>
              <a:t>Deelvraag</a:t>
            </a:r>
          </a:p>
        </p:txBody>
      </p:sp>
      <p:sp>
        <p:nvSpPr>
          <p:cNvPr id="16" name="Tekstvak 15">
            <a:extLst>
              <a:ext uri="{FF2B5EF4-FFF2-40B4-BE49-F238E27FC236}">
                <a16:creationId xmlns:a16="http://schemas.microsoft.com/office/drawing/2014/main" id="{BC8B36AC-8C93-48B1-8BBC-20CD4704A454}"/>
              </a:ext>
            </a:extLst>
          </p:cNvPr>
          <p:cNvSpPr txBox="1"/>
          <p:nvPr/>
        </p:nvSpPr>
        <p:spPr>
          <a:xfrm>
            <a:off x="5066892" y="3354131"/>
            <a:ext cx="553997" cy="584775"/>
          </a:xfrm>
          <a:prstGeom prst="rect">
            <a:avLst/>
          </a:prstGeom>
          <a:noFill/>
        </p:spPr>
        <p:txBody>
          <a:bodyPr wrap="square" rtlCol="0">
            <a:sp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nl-NL" sz="3200" dirty="0">
                <a:solidFill>
                  <a:schemeClr val="bg2"/>
                </a:solidFill>
              </a:rPr>
              <a:t>…</a:t>
            </a:r>
          </a:p>
        </p:txBody>
      </p:sp>
      <p:cxnSp>
        <p:nvCxnSpPr>
          <p:cNvPr id="18" name="Rechte verbindingslijn met pijl 17">
            <a:extLst>
              <a:ext uri="{FF2B5EF4-FFF2-40B4-BE49-F238E27FC236}">
                <a16:creationId xmlns:a16="http://schemas.microsoft.com/office/drawing/2014/main" id="{73D2361B-6CF7-4345-88F4-084DECB7C8A9}"/>
              </a:ext>
            </a:extLst>
          </p:cNvPr>
          <p:cNvCxnSpPr>
            <a:cxnSpLocks/>
          </p:cNvCxnSpPr>
          <p:nvPr/>
        </p:nvCxnSpPr>
        <p:spPr>
          <a:xfrm flipV="1">
            <a:off x="2848075" y="2268823"/>
            <a:ext cx="1176216" cy="978101"/>
          </a:xfrm>
          <a:prstGeom prst="straightConnector1">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cxnSp>
        <p:nvCxnSpPr>
          <p:cNvPr id="20" name="Rechte verbindingslijn met pijl 19">
            <a:extLst>
              <a:ext uri="{FF2B5EF4-FFF2-40B4-BE49-F238E27FC236}">
                <a16:creationId xmlns:a16="http://schemas.microsoft.com/office/drawing/2014/main" id="{CEE6E77E-14F4-4F89-B963-308B5DE2A385}"/>
              </a:ext>
            </a:extLst>
          </p:cNvPr>
          <p:cNvCxnSpPr>
            <a:cxnSpLocks/>
          </p:cNvCxnSpPr>
          <p:nvPr/>
        </p:nvCxnSpPr>
        <p:spPr>
          <a:xfrm>
            <a:off x="2848076" y="3755071"/>
            <a:ext cx="1039913" cy="950411"/>
          </a:xfrm>
          <a:prstGeom prst="straightConnector1">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cxnSp>
        <p:nvCxnSpPr>
          <p:cNvPr id="21" name="Rechte verbindingslijn met pijl 20">
            <a:extLst>
              <a:ext uri="{FF2B5EF4-FFF2-40B4-BE49-F238E27FC236}">
                <a16:creationId xmlns:a16="http://schemas.microsoft.com/office/drawing/2014/main" id="{A22BF203-12FE-45F6-AFF6-6D3E9966FF70}"/>
              </a:ext>
            </a:extLst>
          </p:cNvPr>
          <p:cNvCxnSpPr>
            <a:cxnSpLocks/>
          </p:cNvCxnSpPr>
          <p:nvPr/>
        </p:nvCxnSpPr>
        <p:spPr>
          <a:xfrm>
            <a:off x="2848076" y="3607901"/>
            <a:ext cx="1039913" cy="582828"/>
          </a:xfrm>
          <a:prstGeom prst="straightConnector1">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cxnSp>
        <p:nvCxnSpPr>
          <p:cNvPr id="23" name="Rechte verbindingslijn met pijl 22">
            <a:extLst>
              <a:ext uri="{FF2B5EF4-FFF2-40B4-BE49-F238E27FC236}">
                <a16:creationId xmlns:a16="http://schemas.microsoft.com/office/drawing/2014/main" id="{E47644F5-35DD-42FE-864D-A39E817AC4AD}"/>
              </a:ext>
            </a:extLst>
          </p:cNvPr>
          <p:cNvCxnSpPr>
            <a:cxnSpLocks/>
          </p:cNvCxnSpPr>
          <p:nvPr/>
        </p:nvCxnSpPr>
        <p:spPr>
          <a:xfrm flipV="1">
            <a:off x="2848075" y="3022832"/>
            <a:ext cx="1088167" cy="340637"/>
          </a:xfrm>
          <a:prstGeom prst="straightConnector1">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cxnSp>
        <p:nvCxnSpPr>
          <p:cNvPr id="35" name="Rechte verbindingslijn met pijl 34">
            <a:extLst>
              <a:ext uri="{FF2B5EF4-FFF2-40B4-BE49-F238E27FC236}">
                <a16:creationId xmlns:a16="http://schemas.microsoft.com/office/drawing/2014/main" id="{79AEDD72-4151-40F6-A9AA-F13187DB9568}"/>
              </a:ext>
            </a:extLst>
          </p:cNvPr>
          <p:cNvCxnSpPr>
            <a:cxnSpLocks/>
          </p:cNvCxnSpPr>
          <p:nvPr/>
        </p:nvCxnSpPr>
        <p:spPr>
          <a:xfrm>
            <a:off x="2848075" y="3466438"/>
            <a:ext cx="1066203" cy="10117"/>
          </a:xfrm>
          <a:prstGeom prst="straightConnector1">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sp>
        <p:nvSpPr>
          <p:cNvPr id="39" name="Tekstballon: rechthoek 38">
            <a:extLst>
              <a:ext uri="{FF2B5EF4-FFF2-40B4-BE49-F238E27FC236}">
                <a16:creationId xmlns:a16="http://schemas.microsoft.com/office/drawing/2014/main" id="{52D009B3-7B8B-45D4-8D47-45551B74CD8F}"/>
              </a:ext>
            </a:extLst>
          </p:cNvPr>
          <p:cNvSpPr/>
          <p:nvPr/>
        </p:nvSpPr>
        <p:spPr>
          <a:xfrm>
            <a:off x="394059" y="4519019"/>
            <a:ext cx="2567448" cy="1415074"/>
          </a:xfrm>
          <a:prstGeom prst="wedgeRectCallout">
            <a:avLst>
              <a:gd name="adj1" fmla="val -20833"/>
              <a:gd name="adj2" fmla="val -72402"/>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2000" dirty="0">
                <a:solidFill>
                  <a:schemeClr val="tx1"/>
                </a:solidFill>
              </a:rPr>
              <a:t>Meestal te algemeen om in een keer te beantwoorden</a:t>
            </a:r>
          </a:p>
        </p:txBody>
      </p:sp>
      <p:cxnSp>
        <p:nvCxnSpPr>
          <p:cNvPr id="40" name="Rechte verbindingslijn met pijl 39">
            <a:extLst>
              <a:ext uri="{FF2B5EF4-FFF2-40B4-BE49-F238E27FC236}">
                <a16:creationId xmlns:a16="http://schemas.microsoft.com/office/drawing/2014/main" id="{04E0804F-3284-42D8-B9B1-3EE6D7D3E3BE}"/>
              </a:ext>
            </a:extLst>
          </p:cNvPr>
          <p:cNvCxnSpPr>
            <a:cxnSpLocks/>
          </p:cNvCxnSpPr>
          <p:nvPr/>
        </p:nvCxnSpPr>
        <p:spPr>
          <a:xfrm>
            <a:off x="5886553" y="2163045"/>
            <a:ext cx="357212" cy="0"/>
          </a:xfrm>
          <a:prstGeom prst="straightConnector1">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sp>
        <p:nvSpPr>
          <p:cNvPr id="42" name="Rechthoek 41">
            <a:extLst>
              <a:ext uri="{FF2B5EF4-FFF2-40B4-BE49-F238E27FC236}">
                <a16:creationId xmlns:a16="http://schemas.microsoft.com/office/drawing/2014/main" id="{74B2B2C1-BA8F-4BC1-9D91-281C5EAEE2A7}"/>
              </a:ext>
            </a:extLst>
          </p:cNvPr>
          <p:cNvSpPr/>
          <p:nvPr/>
        </p:nvSpPr>
        <p:spPr>
          <a:xfrm>
            <a:off x="6354075" y="1870020"/>
            <a:ext cx="1635108" cy="5860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1867" dirty="0"/>
              <a:t>Antwoord</a:t>
            </a:r>
          </a:p>
        </p:txBody>
      </p:sp>
      <p:cxnSp>
        <p:nvCxnSpPr>
          <p:cNvPr id="44" name="Rechte verbindingslijn met pijl 43">
            <a:extLst>
              <a:ext uri="{FF2B5EF4-FFF2-40B4-BE49-F238E27FC236}">
                <a16:creationId xmlns:a16="http://schemas.microsoft.com/office/drawing/2014/main" id="{9BDCB6B9-C588-4A59-8B80-3785D1A4DBB4}"/>
              </a:ext>
            </a:extLst>
          </p:cNvPr>
          <p:cNvCxnSpPr>
            <a:cxnSpLocks/>
          </p:cNvCxnSpPr>
          <p:nvPr/>
        </p:nvCxnSpPr>
        <p:spPr>
          <a:xfrm>
            <a:off x="5886553" y="2905100"/>
            <a:ext cx="357212" cy="0"/>
          </a:xfrm>
          <a:prstGeom prst="straightConnector1">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sp>
        <p:nvSpPr>
          <p:cNvPr id="45" name="Rechthoek 44">
            <a:extLst>
              <a:ext uri="{FF2B5EF4-FFF2-40B4-BE49-F238E27FC236}">
                <a16:creationId xmlns:a16="http://schemas.microsoft.com/office/drawing/2014/main" id="{B8ED0703-A6F7-49A9-A442-BDD953ECBC8F}"/>
              </a:ext>
            </a:extLst>
          </p:cNvPr>
          <p:cNvSpPr/>
          <p:nvPr/>
        </p:nvSpPr>
        <p:spPr>
          <a:xfrm>
            <a:off x="6354075" y="2612075"/>
            <a:ext cx="1635108" cy="5860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1867" dirty="0"/>
              <a:t>Antwoord</a:t>
            </a:r>
          </a:p>
        </p:txBody>
      </p:sp>
      <p:sp>
        <p:nvSpPr>
          <p:cNvPr id="47" name="Rechthoek 46">
            <a:extLst>
              <a:ext uri="{FF2B5EF4-FFF2-40B4-BE49-F238E27FC236}">
                <a16:creationId xmlns:a16="http://schemas.microsoft.com/office/drawing/2014/main" id="{05DCEC6B-1EBB-48FD-AB6E-F1C147CEC8F2}"/>
              </a:ext>
            </a:extLst>
          </p:cNvPr>
          <p:cNvSpPr/>
          <p:nvPr/>
        </p:nvSpPr>
        <p:spPr>
          <a:xfrm>
            <a:off x="6354075" y="4002579"/>
            <a:ext cx="1635108" cy="5860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1867" dirty="0"/>
              <a:t>Antwoord</a:t>
            </a:r>
          </a:p>
        </p:txBody>
      </p:sp>
      <p:sp>
        <p:nvSpPr>
          <p:cNvPr id="49" name="Rechthoek 48">
            <a:extLst>
              <a:ext uri="{FF2B5EF4-FFF2-40B4-BE49-F238E27FC236}">
                <a16:creationId xmlns:a16="http://schemas.microsoft.com/office/drawing/2014/main" id="{1DBF14FC-ECC3-47F9-B658-D760F691CCD5}"/>
              </a:ext>
            </a:extLst>
          </p:cNvPr>
          <p:cNvSpPr/>
          <p:nvPr/>
        </p:nvSpPr>
        <p:spPr>
          <a:xfrm>
            <a:off x="6354075" y="4744633"/>
            <a:ext cx="1635108" cy="5860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1867" dirty="0"/>
              <a:t>Antwoord</a:t>
            </a:r>
          </a:p>
        </p:txBody>
      </p:sp>
      <p:sp>
        <p:nvSpPr>
          <p:cNvPr id="51" name="Tekstvak 50">
            <a:extLst>
              <a:ext uri="{FF2B5EF4-FFF2-40B4-BE49-F238E27FC236}">
                <a16:creationId xmlns:a16="http://schemas.microsoft.com/office/drawing/2014/main" id="{229E49B0-457E-410B-A001-F3A47329F898}"/>
              </a:ext>
            </a:extLst>
          </p:cNvPr>
          <p:cNvSpPr txBox="1"/>
          <p:nvPr/>
        </p:nvSpPr>
        <p:spPr>
          <a:xfrm>
            <a:off x="7256395" y="3354131"/>
            <a:ext cx="553997" cy="584775"/>
          </a:xfrm>
          <a:prstGeom prst="rect">
            <a:avLst/>
          </a:prstGeom>
          <a:noFill/>
        </p:spPr>
        <p:txBody>
          <a:bodyPr wrap="square" rtlCol="0">
            <a:sp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nl-NL" sz="3200" dirty="0">
                <a:solidFill>
                  <a:schemeClr val="bg2"/>
                </a:solidFill>
              </a:rPr>
              <a:t>…</a:t>
            </a:r>
          </a:p>
        </p:txBody>
      </p:sp>
      <p:cxnSp>
        <p:nvCxnSpPr>
          <p:cNvPr id="52" name="Rechte verbindingslijn met pijl 51">
            <a:extLst>
              <a:ext uri="{FF2B5EF4-FFF2-40B4-BE49-F238E27FC236}">
                <a16:creationId xmlns:a16="http://schemas.microsoft.com/office/drawing/2014/main" id="{1B11A92E-4FFF-4D04-B593-973BB0874363}"/>
              </a:ext>
            </a:extLst>
          </p:cNvPr>
          <p:cNvCxnSpPr>
            <a:cxnSpLocks/>
          </p:cNvCxnSpPr>
          <p:nvPr/>
        </p:nvCxnSpPr>
        <p:spPr>
          <a:xfrm>
            <a:off x="5886553" y="4349619"/>
            <a:ext cx="357212" cy="0"/>
          </a:xfrm>
          <a:prstGeom prst="straightConnector1">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cxnSp>
        <p:nvCxnSpPr>
          <p:cNvPr id="53" name="Rechte verbindingslijn met pijl 52">
            <a:extLst>
              <a:ext uri="{FF2B5EF4-FFF2-40B4-BE49-F238E27FC236}">
                <a16:creationId xmlns:a16="http://schemas.microsoft.com/office/drawing/2014/main" id="{6E7D6CCF-FC75-4669-9039-E93643AEF340}"/>
              </a:ext>
            </a:extLst>
          </p:cNvPr>
          <p:cNvCxnSpPr>
            <a:cxnSpLocks/>
          </p:cNvCxnSpPr>
          <p:nvPr/>
        </p:nvCxnSpPr>
        <p:spPr>
          <a:xfrm>
            <a:off x="5886553" y="5076449"/>
            <a:ext cx="357212" cy="0"/>
          </a:xfrm>
          <a:prstGeom prst="straightConnector1">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cxnSp>
        <p:nvCxnSpPr>
          <p:cNvPr id="54" name="Rechte verbindingslijn met pijl 53">
            <a:extLst>
              <a:ext uri="{FF2B5EF4-FFF2-40B4-BE49-F238E27FC236}">
                <a16:creationId xmlns:a16="http://schemas.microsoft.com/office/drawing/2014/main" id="{20391652-74F5-4FA8-8722-BEB74256C191}"/>
              </a:ext>
            </a:extLst>
          </p:cNvPr>
          <p:cNvCxnSpPr>
            <a:cxnSpLocks/>
          </p:cNvCxnSpPr>
          <p:nvPr/>
        </p:nvCxnSpPr>
        <p:spPr>
          <a:xfrm>
            <a:off x="5886553" y="3628289"/>
            <a:ext cx="357212" cy="0"/>
          </a:xfrm>
          <a:prstGeom prst="straightConnector1">
            <a:avLst/>
          </a:prstGeom>
          <a:ln w="28575" cap="flat" cmpd="sng" algn="ctr">
            <a:solidFill>
              <a:schemeClr val="tx2"/>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sp>
        <p:nvSpPr>
          <p:cNvPr id="61" name="Rechthoek 60">
            <a:extLst>
              <a:ext uri="{FF2B5EF4-FFF2-40B4-BE49-F238E27FC236}">
                <a16:creationId xmlns:a16="http://schemas.microsoft.com/office/drawing/2014/main" id="{B181C055-3A57-44F4-8843-3C683D9E1196}"/>
              </a:ext>
            </a:extLst>
          </p:cNvPr>
          <p:cNvSpPr/>
          <p:nvPr/>
        </p:nvSpPr>
        <p:spPr>
          <a:xfrm>
            <a:off x="9096162" y="3152125"/>
            <a:ext cx="2358639" cy="9115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3200" dirty="0"/>
              <a:t>Antwoord op hoofdvraag</a:t>
            </a:r>
          </a:p>
        </p:txBody>
      </p:sp>
      <p:sp>
        <p:nvSpPr>
          <p:cNvPr id="62" name="Rechteraccolade 61">
            <a:extLst>
              <a:ext uri="{FF2B5EF4-FFF2-40B4-BE49-F238E27FC236}">
                <a16:creationId xmlns:a16="http://schemas.microsoft.com/office/drawing/2014/main" id="{E4C17594-A698-4309-A3D0-4DA311B3DBC3}"/>
              </a:ext>
            </a:extLst>
          </p:cNvPr>
          <p:cNvSpPr/>
          <p:nvPr/>
        </p:nvSpPr>
        <p:spPr>
          <a:xfrm>
            <a:off x="8241980" y="1870020"/>
            <a:ext cx="553997" cy="3460664"/>
          </a:xfrm>
          <a:prstGeom prst="rightBrace">
            <a:avLst>
              <a:gd name="adj1" fmla="val 54887"/>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nl-NL" sz="3200"/>
          </a:p>
        </p:txBody>
      </p:sp>
      <p:sp>
        <p:nvSpPr>
          <p:cNvPr id="63" name="Tekstballon: rechthoek 62">
            <a:extLst>
              <a:ext uri="{FF2B5EF4-FFF2-40B4-BE49-F238E27FC236}">
                <a16:creationId xmlns:a16="http://schemas.microsoft.com/office/drawing/2014/main" id="{2628C037-E6D9-46D5-BF01-12F0A34BF7A6}"/>
              </a:ext>
            </a:extLst>
          </p:cNvPr>
          <p:cNvSpPr/>
          <p:nvPr/>
        </p:nvSpPr>
        <p:spPr>
          <a:xfrm>
            <a:off x="9488201" y="4588630"/>
            <a:ext cx="2567448" cy="1816404"/>
          </a:xfrm>
          <a:prstGeom prst="wedgeRectCallout">
            <a:avLst>
              <a:gd name="adj1" fmla="val -25918"/>
              <a:gd name="adj2" fmla="val -71129"/>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sz="2000" dirty="0">
                <a:solidFill>
                  <a:schemeClr val="tx1"/>
                </a:solidFill>
              </a:rPr>
              <a:t>Antwoorden op de deelvragen vormen samen het antwoord op de hoofdvraag</a:t>
            </a:r>
          </a:p>
        </p:txBody>
      </p:sp>
    </p:spTree>
    <p:extLst>
      <p:ext uri="{BB962C8B-B14F-4D97-AF65-F5344CB8AC3E}">
        <p14:creationId xmlns:p14="http://schemas.microsoft.com/office/powerpoint/2010/main" val="82690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par>
                                <p:cTn id="65" presetID="10"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childTnLst>
                                    <p:set>
                                      <p:cBhvr>
                                        <p:cTn id="7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p:bldP spid="39" grpId="0" animBg="1"/>
      <p:bldP spid="42" grpId="0" animBg="1"/>
      <p:bldP spid="45" grpId="0" animBg="1"/>
      <p:bldP spid="47" grpId="0" animBg="1"/>
      <p:bldP spid="49" grpId="0" animBg="1"/>
      <p:bldP spid="51" grpId="0"/>
      <p:bldP spid="61" grpId="0" animBg="1"/>
      <p:bldP spid="62" grpId="0" animBg="1"/>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A977E3-3A42-4887-89AB-C30770C8971E}"/>
              </a:ext>
            </a:extLst>
          </p:cNvPr>
          <p:cNvSpPr>
            <a:spLocks noGrp="1"/>
          </p:cNvSpPr>
          <p:nvPr>
            <p:ph type="title"/>
          </p:nvPr>
        </p:nvSpPr>
        <p:spPr>
          <a:xfrm>
            <a:off x="972072" y="84669"/>
            <a:ext cx="9924529" cy="1325033"/>
          </a:xfrm>
        </p:spPr>
        <p:txBody>
          <a:bodyPr>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nl-NL" sz="3600" dirty="0"/>
              <a:t>Wat is een goede deelvraag?</a:t>
            </a:r>
          </a:p>
        </p:txBody>
      </p:sp>
      <p:sp>
        <p:nvSpPr>
          <p:cNvPr id="3" name="Tijdelijke aanduiding voor inhoud 2">
            <a:extLst>
              <a:ext uri="{FF2B5EF4-FFF2-40B4-BE49-F238E27FC236}">
                <a16:creationId xmlns:a16="http://schemas.microsoft.com/office/drawing/2014/main" id="{7C004C68-FB57-4B51-8DC0-5A9C41367402}"/>
              </a:ext>
            </a:extLst>
          </p:cNvPr>
          <p:cNvSpPr>
            <a:spLocks noGrp="1"/>
          </p:cNvSpPr>
          <p:nvPr>
            <p:ph sz="quarter" idx="15"/>
          </p:nvPr>
        </p:nvSpPr>
        <p:spPr>
          <a:xfrm>
            <a:off x="971551" y="2219327"/>
            <a:ext cx="3369715" cy="1259416"/>
          </a:xfrm>
          <a:ln>
            <a:noFill/>
          </a:ln>
        </p:spPr>
        <p:txBody>
          <a:bodyPr>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239178" indent="-239178"/>
            <a:r>
              <a:rPr lang="nl-NL" sz="1867" dirty="0"/>
              <a:t>Draagt bij aan beantwoording hoofdvraag</a:t>
            </a:r>
          </a:p>
          <a:p>
            <a:pPr marL="239178" indent="-239178"/>
            <a:r>
              <a:rPr lang="nl-NL" sz="1867" dirty="0"/>
              <a:t>Zorgt voor nieuwe kennis</a:t>
            </a:r>
          </a:p>
        </p:txBody>
      </p:sp>
      <p:sp>
        <p:nvSpPr>
          <p:cNvPr id="5" name="Tijdelijke aanduiding voor tekst 4">
            <a:extLst>
              <a:ext uri="{FF2B5EF4-FFF2-40B4-BE49-F238E27FC236}">
                <a16:creationId xmlns:a16="http://schemas.microsoft.com/office/drawing/2014/main" id="{41303887-AE47-45A4-AB9B-4CC1F649CC5B}"/>
              </a:ext>
            </a:extLst>
          </p:cNvPr>
          <p:cNvSpPr>
            <a:spLocks noGrp="1"/>
          </p:cNvSpPr>
          <p:nvPr>
            <p:ph type="body" sz="quarter" idx="17"/>
          </p:nvPr>
        </p:nvSpPr>
        <p:spPr>
          <a:xfrm>
            <a:off x="971551" y="1320802"/>
            <a:ext cx="3369715" cy="793749"/>
          </a:xfrm>
          <a:solidFill>
            <a:schemeClr val="bg2">
              <a:lumMod val="50000"/>
            </a:schemeClr>
          </a:solidFill>
          <a:ln>
            <a:solidFill>
              <a:schemeClr val="bg2">
                <a:lumMod val="50000"/>
              </a:schemeClr>
            </a:solidFill>
          </a:ln>
        </p:spPr>
        <p:txBody>
          <a:bodyPr anchor="ct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dirty="0">
                <a:solidFill>
                  <a:schemeClr val="bg1"/>
                </a:solidFill>
                <a:latin typeface="Arial Black" panose="020B0A04020102020204" pitchFamily="34" charset="0"/>
              </a:rPr>
              <a:t>Relevant</a:t>
            </a:r>
          </a:p>
        </p:txBody>
      </p:sp>
      <p:sp>
        <p:nvSpPr>
          <p:cNvPr id="6" name="Tijdelijke aanduiding voor tekst 5">
            <a:extLst>
              <a:ext uri="{FF2B5EF4-FFF2-40B4-BE49-F238E27FC236}">
                <a16:creationId xmlns:a16="http://schemas.microsoft.com/office/drawing/2014/main" id="{DB31A5C7-0F22-496D-A94B-861046722818}"/>
              </a:ext>
            </a:extLst>
          </p:cNvPr>
          <p:cNvSpPr>
            <a:spLocks noGrp="1"/>
          </p:cNvSpPr>
          <p:nvPr>
            <p:ph type="body" sz="quarter" idx="18"/>
          </p:nvPr>
        </p:nvSpPr>
        <p:spPr>
          <a:xfrm>
            <a:off x="4481023" y="1320802"/>
            <a:ext cx="3369715" cy="793749"/>
          </a:xfrm>
          <a:solidFill>
            <a:schemeClr val="bg2"/>
          </a:solidFill>
          <a:ln>
            <a:solidFill>
              <a:srgbClr val="00A1E1"/>
            </a:solidFill>
          </a:ln>
        </p:spPr>
        <p:txBody>
          <a:bodyPr vert="horz" lIns="121920" tIns="60960" rIns="121920" bIns="60960" rtlCol="0" anchor="ctr">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dirty="0">
                <a:solidFill>
                  <a:schemeClr val="bg1"/>
                </a:solidFill>
                <a:latin typeface="Arial Black" panose="020B0A04020102020204" pitchFamily="34" charset="0"/>
              </a:rPr>
              <a:t>Precies</a:t>
            </a:r>
          </a:p>
        </p:txBody>
      </p:sp>
      <p:sp>
        <p:nvSpPr>
          <p:cNvPr id="8" name="Tijdelijke aanduiding voor tekst 5">
            <a:extLst>
              <a:ext uri="{FF2B5EF4-FFF2-40B4-BE49-F238E27FC236}">
                <a16:creationId xmlns:a16="http://schemas.microsoft.com/office/drawing/2014/main" id="{0D5BC5D4-CF54-4713-AE36-D8126BB108F4}"/>
              </a:ext>
            </a:extLst>
          </p:cNvPr>
          <p:cNvSpPr txBox="1">
            <a:spLocks/>
          </p:cNvSpPr>
          <p:nvPr/>
        </p:nvSpPr>
        <p:spPr>
          <a:xfrm>
            <a:off x="7990495" y="1320802"/>
            <a:ext cx="3369715" cy="793749"/>
          </a:xfrm>
          <a:prstGeom prst="rect">
            <a:avLst/>
          </a:prstGeom>
          <a:solidFill>
            <a:schemeClr val="bg1">
              <a:lumMod val="50000"/>
            </a:schemeClr>
          </a:solidFill>
          <a:ln>
            <a:solidFill>
              <a:schemeClr val="bg1">
                <a:lumMod val="50000"/>
              </a:schemeClr>
            </a:solidFill>
          </a:ln>
        </p:spPr>
        <p:txBody>
          <a:bodyPr vert="horz" lIns="121920" tIns="60960" rIns="121920" bIns="60960" rtlCol="0" anchor="ctr">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nl-NL" dirty="0">
                <a:solidFill>
                  <a:schemeClr val="bg1"/>
                </a:solidFill>
                <a:latin typeface="Arial Black" panose="020B0A04020102020204" pitchFamily="34" charset="0"/>
              </a:rPr>
              <a:t>Verankerd</a:t>
            </a:r>
          </a:p>
        </p:txBody>
      </p:sp>
      <p:sp>
        <p:nvSpPr>
          <p:cNvPr id="9" name="Tijdelijke aanduiding voor inhoud 2">
            <a:extLst>
              <a:ext uri="{FF2B5EF4-FFF2-40B4-BE49-F238E27FC236}">
                <a16:creationId xmlns:a16="http://schemas.microsoft.com/office/drawing/2014/main" id="{D1D20625-760B-4C50-8353-F3E2D48163F5}"/>
              </a:ext>
            </a:extLst>
          </p:cNvPr>
          <p:cNvSpPr txBox="1">
            <a:spLocks/>
          </p:cNvSpPr>
          <p:nvPr/>
        </p:nvSpPr>
        <p:spPr>
          <a:xfrm>
            <a:off x="4481023" y="2219327"/>
            <a:ext cx="3369715" cy="1259416"/>
          </a:xfrm>
          <a:prstGeom prst="rect">
            <a:avLst/>
          </a:prstGeom>
          <a:ln>
            <a:noFill/>
          </a:ln>
        </p:spPr>
        <p:txBody>
          <a:bodyPr vert="horz" lIns="121920" tIns="60960" rIns="121920" bIns="60960" rtlCol="0">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342900" indent="-342900">
              <a:buFont typeface="Arial" panose="020B0604020202020204" pitchFamily="34" charset="0"/>
              <a:buChar char="•"/>
            </a:pPr>
            <a:r>
              <a:rPr lang="nl-NL" sz="1867" dirty="0"/>
              <a:t>Duidelijk afgebakend</a:t>
            </a:r>
          </a:p>
          <a:p>
            <a:pPr marL="342900" indent="-342900">
              <a:buFont typeface="Arial" panose="020B0604020202020204" pitchFamily="34" charset="0"/>
              <a:buChar char="•"/>
            </a:pPr>
            <a:r>
              <a:rPr lang="nl-NL" sz="1867" dirty="0"/>
              <a:t>Ondubbelzinnige termen</a:t>
            </a:r>
          </a:p>
          <a:p>
            <a:pPr marL="342900" indent="-342900">
              <a:buFont typeface="Arial" panose="020B0604020202020204" pitchFamily="34" charset="0"/>
              <a:buChar char="•"/>
            </a:pPr>
            <a:r>
              <a:rPr lang="nl-NL" sz="1867" dirty="0"/>
              <a:t>Resultaat duidelijk</a:t>
            </a:r>
          </a:p>
          <a:p>
            <a:pPr marL="239178" indent="-239178"/>
            <a:endParaRPr lang="nl-NL" sz="1867" dirty="0"/>
          </a:p>
          <a:p>
            <a:pPr marL="239178" indent="-239178"/>
            <a:endParaRPr lang="nl-NL" sz="1867" dirty="0"/>
          </a:p>
        </p:txBody>
      </p:sp>
      <p:sp>
        <p:nvSpPr>
          <p:cNvPr id="10" name="Tijdelijke aanduiding voor inhoud 2">
            <a:extLst>
              <a:ext uri="{FF2B5EF4-FFF2-40B4-BE49-F238E27FC236}">
                <a16:creationId xmlns:a16="http://schemas.microsoft.com/office/drawing/2014/main" id="{52A2384F-EA3B-46D0-A2B1-4E15286CB208}"/>
              </a:ext>
            </a:extLst>
          </p:cNvPr>
          <p:cNvSpPr txBox="1">
            <a:spLocks/>
          </p:cNvSpPr>
          <p:nvPr/>
        </p:nvSpPr>
        <p:spPr>
          <a:xfrm>
            <a:off x="7990495" y="2224651"/>
            <a:ext cx="3369715" cy="1259416"/>
          </a:xfrm>
          <a:prstGeom prst="rect">
            <a:avLst/>
          </a:prstGeom>
          <a:ln>
            <a:noFill/>
          </a:ln>
        </p:spPr>
        <p:txBody>
          <a:bodyPr vert="horz" lIns="121920" tIns="60960" rIns="121920" bIns="60960" rtlCol="0">
            <a:normAutofit/>
          </a:bodyPr>
          <a:lst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342900" indent="-342900">
              <a:buFont typeface="Arial" panose="020B0604020202020204" pitchFamily="34" charset="0"/>
              <a:buChar char="•"/>
            </a:pPr>
            <a:r>
              <a:rPr lang="nl-NL" sz="1867" dirty="0"/>
              <a:t>Gebaseerd op theorie en vakkennis. Kennisgebied?</a:t>
            </a:r>
          </a:p>
          <a:p>
            <a:pPr marL="342900" indent="-342900">
              <a:buFont typeface="Arial" panose="020B0604020202020204" pitchFamily="34" charset="0"/>
              <a:buChar char="•"/>
            </a:pPr>
            <a:r>
              <a:rPr lang="nl-NL" sz="1867" dirty="0"/>
              <a:t>Past bij </a:t>
            </a:r>
            <a:r>
              <a:rPr lang="nl-NL" sz="1867" dirty="0" err="1"/>
              <a:t>vakstandaarden</a:t>
            </a:r>
            <a:endParaRPr lang="nl-NL" sz="1867" dirty="0"/>
          </a:p>
          <a:p>
            <a:pPr algn="r"/>
            <a:endParaRPr lang="nl-NL" sz="1867" dirty="0"/>
          </a:p>
        </p:txBody>
      </p:sp>
      <p:pic>
        <p:nvPicPr>
          <p:cNvPr id="11" name="Picture 2" descr="Wat is Waarde? - Entrepreneurability">
            <a:extLst>
              <a:ext uri="{FF2B5EF4-FFF2-40B4-BE49-F238E27FC236}">
                <a16:creationId xmlns:a16="http://schemas.microsoft.com/office/drawing/2014/main" id="{74853281-DDD5-44DA-9D1C-71DF2B855D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1" y="3583519"/>
            <a:ext cx="3369715" cy="224647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ratis Afbeeldingen : honolulu, noodgeval, tandarts, huid, hand-, oogzorg,  mond, eyewear, medisch, organisme, Medische handschoen, wimper, Medical  procedure, medische apparatuur, Surgical instrument, service, medische  assistent, wetenschap, evenement ...">
            <a:extLst>
              <a:ext uri="{FF2B5EF4-FFF2-40B4-BE49-F238E27FC236}">
                <a16:creationId xmlns:a16="http://schemas.microsoft.com/office/drawing/2014/main" id="{44BFA73F-1985-4D79-B5E0-F8C48A9C76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630"/>
          <a:stretch/>
        </p:blipFill>
        <p:spPr bwMode="auto">
          <a:xfrm>
            <a:off x="4481023" y="3583519"/>
            <a:ext cx="3369715" cy="22464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oeken Literatuur Boek - Gratis foto op Pixabay">
            <a:extLst>
              <a:ext uri="{FF2B5EF4-FFF2-40B4-BE49-F238E27FC236}">
                <a16:creationId xmlns:a16="http://schemas.microsoft.com/office/drawing/2014/main" id="{0DD1E832-9B23-407A-89F3-7436D41B09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0496" y="3594165"/>
            <a:ext cx="3369715" cy="224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0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animBg="1"/>
      <p:bldP spid="6" grpId="0" uiExpand="1" build="p" animBg="1"/>
      <p:bldP spid="8" grpId="0" animBg="1"/>
      <p:bldP spid="9" grpId="0"/>
      <p:bldP spid="10" grpId="0"/>
    </p:bld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U Breed">
  <a:themeElements>
    <a:clrScheme name="Aangepast 5">
      <a:dk1>
        <a:srgbClr val="000000"/>
      </a:dk1>
      <a:lt1>
        <a:srgbClr val="FFFFFF"/>
      </a:lt1>
      <a:dk2>
        <a:srgbClr val="E6302B"/>
      </a:dk2>
      <a:lt2>
        <a:srgbClr val="00A1E1"/>
      </a:lt2>
      <a:accent1>
        <a:srgbClr val="00A1E1"/>
      </a:accent1>
      <a:accent2>
        <a:srgbClr val="E6302B"/>
      </a:accent2>
      <a:accent3>
        <a:srgbClr val="FFFFFF"/>
      </a:accent3>
      <a:accent4>
        <a:srgbClr val="FFFFFF"/>
      </a:accent4>
      <a:accent5>
        <a:srgbClr val="FFFFFF"/>
      </a:accent5>
      <a:accent6>
        <a:srgbClr val="FFFFFF"/>
      </a:accent6>
      <a:hlink>
        <a:srgbClr val="005070"/>
      </a:hlink>
      <a:folHlink>
        <a:srgbClr val="B71915"/>
      </a:folHlink>
    </a:clrScheme>
    <a:fontScheme name="Office - klassiek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potx" id="{D95E9361-B43F-40FE-BDBB-38C170CCAA12}" vid="{562A86A4-C74B-45F8-8C82-DF660CA41660}"/>
    </a:ext>
  </a:ext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A80706761E274FBF7207A6EEFD509E" ma:contentTypeVersion="14" ma:contentTypeDescription="Een nieuw document maken." ma:contentTypeScope="" ma:versionID="e781f348e7af401713fbede031c8d04e">
  <xsd:schema xmlns:xsd="http://www.w3.org/2001/XMLSchema" xmlns:xs="http://www.w3.org/2001/XMLSchema" xmlns:p="http://schemas.microsoft.com/office/2006/metadata/properties" xmlns:ns2="8e39aab0-005d-45b6-a80e-05e5df2908d1" xmlns:ns3="cc018f0f-33de-4c4c-920d-26dc6e1acc33" targetNamespace="http://schemas.microsoft.com/office/2006/metadata/properties" ma:root="true" ma:fieldsID="a4c1d31eae4f776b39ecb0de57eebbc4" ns2:_="" ns3:_="">
    <xsd:import namespace="8e39aab0-005d-45b6-a80e-05e5df2908d1"/>
    <xsd:import namespace="cc018f0f-33de-4c4c-920d-26dc6e1acc3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test"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39aab0-005d-45b6-a80e-05e5df2908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test" ma:index="15" nillable="true" ma:displayName="test" ma:internalName="test">
      <xsd:simpleType>
        <xsd:restriction base="dms:Text">
          <xsd:maxLength value="255"/>
        </xsd:restriction>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c018f0f-33de-4c4c-920d-26dc6e1acc3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est xmlns="8e39aab0-005d-45b6-a80e-05e5df2908d1" xsi:nil="true"/>
  </documentManagement>
</p:properties>
</file>

<file path=customXml/itemProps1.xml><?xml version="1.0" encoding="utf-8"?>
<ds:datastoreItem xmlns:ds="http://schemas.openxmlformats.org/officeDocument/2006/customXml" ds:itemID="{8A04AF23-2218-4557-B9F6-6ADFC4750304}">
  <ds:schemaRefs>
    <ds:schemaRef ds:uri="http://schemas.microsoft.com/sharepoint/v3/contenttype/forms"/>
  </ds:schemaRefs>
</ds:datastoreItem>
</file>

<file path=customXml/itemProps2.xml><?xml version="1.0" encoding="utf-8"?>
<ds:datastoreItem xmlns:ds="http://schemas.openxmlformats.org/officeDocument/2006/customXml" ds:itemID="{1F2360C7-06DC-4206-AA5C-A8CCD7C67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39aab0-005d-45b6-a80e-05e5df2908d1"/>
    <ds:schemaRef ds:uri="cc018f0f-33de-4c4c-920d-26dc6e1acc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15544D-152D-4FAF-B375-D5CCC3EB371D}">
  <ds:schemaRefs>
    <ds:schemaRef ds:uri="http://www.w3.org/XML/1998/namespace"/>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c92ef3b2-5d47-4dca-8bba-3ef7a52659ee"/>
    <ds:schemaRef ds:uri="http://purl.org/dc/elements/1.1/"/>
    <ds:schemaRef ds:uri="05715c47-0b27-4a01-8635-cf78a56866a3"/>
    <ds:schemaRef ds:uri="http://schemas.microsoft.com/office/2006/metadata/properties"/>
    <ds:schemaRef ds:uri="http://purl.org/dc/dcmitype/"/>
    <ds:schemaRef ds:uri="8e39aab0-005d-45b6-a80e-05e5df2908d1"/>
  </ds:schemaRefs>
</ds:datastoreItem>
</file>

<file path=docProps/app.xml><?xml version="1.0" encoding="utf-8"?>
<Properties xmlns="http://schemas.openxmlformats.org/officeDocument/2006/extended-properties" xmlns:vt="http://schemas.openxmlformats.org/officeDocument/2006/docPropsVTypes">
  <TotalTime>15189</TotalTime>
  <Words>1872</Words>
  <Application>Microsoft Office PowerPoint</Application>
  <PresentationFormat>Widescreen</PresentationFormat>
  <Paragraphs>241</Paragraphs>
  <Slides>27</Slides>
  <Notes>15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27</vt:i4>
      </vt:variant>
    </vt:vector>
  </HeadingPairs>
  <TitlesOfParts>
    <vt:vector size="39" baseType="lpstr">
      <vt:lpstr>Arial</vt:lpstr>
      <vt:lpstr>Arial Black</vt:lpstr>
      <vt:lpstr>Calibri</vt:lpstr>
      <vt:lpstr>Calibri Light</vt:lpstr>
      <vt:lpstr>Courier New</vt:lpstr>
      <vt:lpstr>Inter</vt:lpstr>
      <vt:lpstr>Trade Gothic Inline</vt:lpstr>
      <vt:lpstr>Wingdings</vt:lpstr>
      <vt:lpstr>Zapf Dingbats</vt:lpstr>
      <vt:lpstr>Kantoorthema</vt:lpstr>
      <vt:lpstr>1_Office Theme</vt:lpstr>
      <vt:lpstr>HU Breed</vt:lpstr>
      <vt:lpstr>PowerPoint Presentation</vt:lpstr>
      <vt:lpstr>PowerPoint Presentation</vt:lpstr>
      <vt:lpstr>Waarom onderzoek?</vt:lpstr>
      <vt:lpstr>Waarom een presentatie?</vt:lpstr>
      <vt:lpstr>Onderzoek</vt:lpstr>
      <vt:lpstr>Een hoofdvraag is…</vt:lpstr>
      <vt:lpstr>Opstellen van deelvragen</vt:lpstr>
      <vt:lpstr>Van hoofdvraag naar deelvragen</vt:lpstr>
      <vt:lpstr>Wat is een goede deelvraag?</vt:lpstr>
      <vt:lpstr>PowerPoint Presentation</vt:lpstr>
      <vt:lpstr>Deelvragen samen moeten MECE zijn</vt:lpstr>
      <vt:lpstr>Hoeveel deelvragen?</vt:lpstr>
      <vt:lpstr>Voorbeeld</vt:lpstr>
      <vt:lpstr>Deelvraag → methode</vt:lpstr>
      <vt:lpstr>Methode</vt:lpstr>
      <vt:lpstr>ICT onderzoek: DOT framework</vt:lpstr>
      <vt:lpstr>PowerPoint Presentation</vt:lpstr>
      <vt:lpstr>PowerPoint Presentation</vt:lpstr>
      <vt:lpstr>PowerPoint Presentation</vt:lpstr>
      <vt:lpstr>Standaard patronen: Validated Solution</vt:lpstr>
      <vt:lpstr>PowerPoint Presentation</vt:lpstr>
      <vt:lpstr>References</vt:lpstr>
      <vt:lpstr>Lezen van Research papers</vt:lpstr>
      <vt:lpstr>Plekken voor Research Papers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1 - SNE</dc:title>
  <dc:creator>Esther van der Stappen</dc:creator>
  <cp:lastModifiedBy>Bart Bozon</cp:lastModifiedBy>
  <cp:revision>196</cp:revision>
  <cp:lastPrinted>2017-01-13T09:33:47Z</cp:lastPrinted>
  <dcterms:created xsi:type="dcterms:W3CDTF">2015-03-20T12:56:30Z</dcterms:created>
  <dcterms:modified xsi:type="dcterms:W3CDTF">2025-03-17T06:40:48Z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0x01010081A80706761E274FBF7207A6EEFD509E</vt:lpwstr>
  </property>
</Properties>
</file>